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2617B76-F90D-44E3-AD5A-5D374122BF33}" type="datetimeFigureOut">
              <a:rPr lang="ru-RU" smtClean="0"/>
              <a:t>12.11.2013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2D2D2D1-2F4E-4291-9B6D-8D07BB78DFD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617B76-F90D-44E3-AD5A-5D374122BF33}" type="datetimeFigureOut">
              <a:rPr lang="ru-RU" smtClean="0"/>
              <a:t>12.11.2013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617B76-F90D-44E3-AD5A-5D374122BF33}" type="datetimeFigureOut">
              <a:rPr lang="ru-RU" smtClean="0"/>
              <a:t>12.11.2013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617B76-F90D-44E3-AD5A-5D374122BF33}" type="datetimeFigureOut">
              <a:rPr lang="ru-RU" smtClean="0"/>
              <a:t>12.11.2013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2617B76-F90D-44E3-AD5A-5D374122BF33}" type="datetimeFigureOut">
              <a:rPr lang="ru-RU" smtClean="0"/>
              <a:t>12.11.2013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2D2D1-2F4E-4291-9B6D-8D07BB78DFD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617B76-F90D-44E3-AD5A-5D374122BF33}" type="datetimeFigureOut">
              <a:rPr lang="ru-RU" smtClean="0"/>
              <a:t>12.11.2013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2617B76-F90D-44E3-AD5A-5D374122BF33}" type="datetimeFigureOut">
              <a:rPr lang="ru-RU" smtClean="0"/>
              <a:t>12.11.2013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2617B76-F90D-44E3-AD5A-5D374122BF33}" type="datetimeFigureOut">
              <a:rPr lang="ru-RU" smtClean="0"/>
              <a:t>12.11.2013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617B76-F90D-44E3-AD5A-5D374122BF33}" type="datetimeFigureOut">
              <a:rPr lang="ru-RU" smtClean="0"/>
              <a:t>12.11.2013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617B76-F90D-44E3-AD5A-5D374122BF33}" type="datetimeFigureOut">
              <a:rPr lang="ru-RU" smtClean="0"/>
              <a:t>12.11.2013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D2D2D1-2F4E-4291-9B6D-8D07BB78DFD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2617B76-F90D-44E3-AD5A-5D374122BF33}" type="datetimeFigureOut">
              <a:rPr lang="ru-RU" smtClean="0"/>
              <a:t>12.11.2013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2D2D2D1-2F4E-4291-9B6D-8D07BB78DFD8}"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617B76-F90D-44E3-AD5A-5D374122BF33}" type="datetimeFigureOut">
              <a:rPr lang="ru-RU" smtClean="0"/>
              <a:t>12.11.2013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D2D2D1-2F4E-4291-9B6D-8D07BB78DFD8}"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1214422"/>
            <a:ext cx="7854696" cy="4572032"/>
          </a:xfrm>
        </p:spPr>
        <p:txBody>
          <a:bodyPr>
            <a:normAutofit/>
          </a:bodyPr>
          <a:lstStyle/>
          <a:p>
            <a:pPr algn="ctr" fontAlgn="t"/>
            <a:r>
              <a:rPr lang="ru-RU" dirty="0" smtClean="0"/>
              <a:t>      </a:t>
            </a:r>
          </a:p>
          <a:p>
            <a:pPr algn="ctr" fontAlgn="t"/>
            <a:endParaRPr lang="ru-RU" dirty="0" smtClean="0"/>
          </a:p>
          <a:p>
            <a:pPr algn="ctr" fontAlgn="t"/>
            <a:r>
              <a:rPr lang="ru-RU" dirty="0" smtClean="0"/>
              <a:t> </a:t>
            </a:r>
            <a:r>
              <a:rPr lang="ru-RU" sz="2800" dirty="0" smtClean="0">
                <a:latin typeface="Times New Roman" pitchFamily="18" charset="0"/>
                <a:cs typeface="Times New Roman" pitchFamily="18" charset="0"/>
              </a:rPr>
              <a:t>ТЕХНОЛОГИЯ  И  ОРГАНИЗАЦИЯ САМОСТОЯТЕЛЬНОЙ  РАБОТЫ  СТУДЕНТОВ</a:t>
            </a:r>
          </a:p>
          <a:p>
            <a:pPr algn="ctr" fontAlgn="t"/>
            <a:endParaRPr lang="ru-RU" sz="2800" dirty="0" smtClean="0">
              <a:latin typeface="Times New Roman" pitchFamily="18" charset="0"/>
              <a:cs typeface="Times New Roman" pitchFamily="18" charset="0"/>
            </a:endParaRPr>
          </a:p>
          <a:p>
            <a:pPr algn="ctr" fontAlgn="t"/>
            <a:endParaRPr lang="ru-RU" sz="2800" dirty="0" smtClean="0">
              <a:latin typeface="Times New Roman" pitchFamily="18" charset="0"/>
              <a:cs typeface="Times New Roman" pitchFamily="18" charset="0"/>
            </a:endParaRPr>
          </a:p>
          <a:p>
            <a:pPr algn="ctr" fontAlgn="t"/>
            <a:endParaRPr lang="ru-RU" sz="2400" dirty="0" smtClean="0">
              <a:latin typeface="Times New Roman" pitchFamily="18" charset="0"/>
              <a:cs typeface="Times New Roman" pitchFamily="18" charset="0"/>
            </a:endParaRPr>
          </a:p>
          <a:p>
            <a:pPr algn="ctr" fontAlgn="t"/>
            <a:endParaRPr lang="ru-RU" sz="2400" dirty="0" smtClean="0">
              <a:latin typeface="Times New Roman" pitchFamily="18" charset="0"/>
              <a:cs typeface="Times New Roman" pitchFamily="18" charset="0"/>
            </a:endParaRPr>
          </a:p>
          <a:p>
            <a:pPr algn="ctr" fontAlgn="t"/>
            <a:endParaRPr lang="ru-RU" sz="2400" dirty="0" smtClean="0">
              <a:latin typeface="Times New Roman" pitchFamily="18" charset="0"/>
              <a:cs typeface="Times New Roman" pitchFamily="18" charset="0"/>
            </a:endParaRPr>
          </a:p>
          <a:p>
            <a:pPr algn="ctr" fontAlgn="t"/>
            <a:r>
              <a:rPr lang="ru-RU" sz="1800" dirty="0" err="1" smtClean="0">
                <a:latin typeface="Times New Roman" pitchFamily="18" charset="0"/>
                <a:cs typeface="Times New Roman" pitchFamily="18" charset="0"/>
              </a:rPr>
              <a:t>Сыдыкова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Махабат</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a:bodyPr>
          <a:lstStyle/>
          <a:p>
            <a:pPr>
              <a:buNone/>
            </a:pPr>
            <a:r>
              <a:rPr lang="ru-RU" sz="2000" dirty="0" smtClean="0"/>
              <a:t>          В </a:t>
            </a:r>
            <a:r>
              <a:rPr lang="ru-RU" sz="2000" dirty="0" smtClean="0"/>
              <a:t>целом же ориентация учебного процесса на самостоятельную работу и повышение ее эффективности предполагает, во-первых, увеличение числа часов на самостоятельную работу студентов; во-вторых, организацию постоянных консультаций и консультационной службы, выдачу комплекта заданий на самостоятельную работу студентов сразу или поэтапно; в-третьих, создание учебно-методической и материально-технической базы в вузах (учебники, учебно-методические пособия, компьютерные классы), позволяющей самостоятельно освоить дисциплину; в-четвертых, доступность лабораторий и мастерских для самостоятельного выполнения лабораторного практикума; в-пятых организацию постоянного (лучше рейтингового) контроля, позволяющего свести до минимума традиционные процедуры контроля и за счет сессионного времени увеличить бюджет времени самостоятельной работы студентов; в-пятых, отмену большей части сложившихся форм практических и лабораторных занятий с целью высвобождения времени на самостоятельную работу и обслуживание консультационных пунктов.</a:t>
            </a:r>
          </a:p>
          <a:p>
            <a:pPr>
              <a:buNone/>
            </a:pP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lstStyle/>
          <a:p>
            <a:pPr algn="ctr">
              <a:buNone/>
            </a:pPr>
            <a:endParaRPr lang="ru-RU" dirty="0" smtClean="0"/>
          </a:p>
          <a:p>
            <a:pPr algn="ctr">
              <a:buNone/>
            </a:pPr>
            <a:endParaRPr lang="ru-RU" dirty="0" smtClean="0"/>
          </a:p>
          <a:p>
            <a:pPr algn="ctr">
              <a:buNone/>
            </a:pPr>
            <a:endParaRPr lang="ru-RU" dirty="0" smtClean="0"/>
          </a:p>
          <a:p>
            <a:pPr algn="ctr">
              <a:buNone/>
            </a:pPr>
            <a:endParaRPr lang="ru-RU" dirty="0" smtClean="0"/>
          </a:p>
          <a:p>
            <a:pPr algn="ctr">
              <a:buNone/>
            </a:pPr>
            <a:r>
              <a:rPr lang="ru-RU" smtClean="0"/>
              <a:t>Спасибо  за  </a:t>
            </a:r>
            <a:r>
              <a:rPr lang="ru-RU" dirty="0" smtClean="0"/>
              <a:t>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normAutofit fontScale="70000" lnSpcReduction="20000"/>
          </a:bodyPr>
          <a:lstStyle/>
          <a:p>
            <a:pPr algn="just" fontAlgn="t">
              <a:buNone/>
            </a:pPr>
            <a:r>
              <a:rPr lang="ru-RU" sz="2800" dirty="0" smtClean="0"/>
              <a:t> </a:t>
            </a:r>
            <a:r>
              <a:rPr lang="ru-RU" sz="2800" dirty="0" smtClean="0"/>
              <a:t>         Новые </a:t>
            </a:r>
            <a:r>
              <a:rPr lang="ru-RU" sz="2800" dirty="0" smtClean="0"/>
              <a:t>условия развития Кыргызстана  ставят перед системой высшего профессионального образования новые приоритеты и задачи. В качестве первоочередной выдвигается задача формирования качественно нового уровня подготовки специалистов, обладающих собственным стилем мышления и оригинальным подходом к решению поставленных задач. Целенаправленное развитие и системное реформирование высшего образования Кыргызстана диктует необходимость выработки новых подходов к организации и содержанию образовательных процессов, направленных на обеспечение соответствия международным стандартам образования.                                                                                </a:t>
            </a:r>
            <a:r>
              <a:rPr lang="ru-RU" sz="2800" dirty="0" smtClean="0"/>
              <a:t> </a:t>
            </a:r>
          </a:p>
          <a:p>
            <a:pPr algn="just">
              <a:buNone/>
            </a:pPr>
            <a:r>
              <a:rPr lang="ru-RU" sz="2800" dirty="0" smtClean="0"/>
              <a:t>             Для международного признания национальных образовательных учебных программ, обеспечения мобильности обучающихся и преподавателей организаций образования, а также повышения качества образования и обеспечения преемственности всех уровней образования в организациях образования реализуется единая кредитная технология обучения.  Кредитная технология обучения осуществляется на основе выбора и самостоятельного планирования обучающимся последовательности изучения дисциплин с использованием кредита как унифицированной единицы измерения объема учебной работы обучающегося и преподавателя.</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fontScale="77500" lnSpcReduction="20000"/>
          </a:bodyPr>
          <a:lstStyle/>
          <a:p>
            <a:pPr>
              <a:buNone/>
            </a:pPr>
            <a:r>
              <a:rPr lang="ru-RU" dirty="0" smtClean="0"/>
              <a:t>            Актуальность </a:t>
            </a:r>
            <a:r>
              <a:rPr lang="ru-RU" dirty="0" smtClean="0"/>
              <a:t>данной темы определяется, в первую очередь, объективной значимостью системы высшего образования в современной социально-ориентированной рыночной экономике, переход к которой является основным направлением развернутых в </a:t>
            </a:r>
            <a:r>
              <a:rPr lang="ru-RU" dirty="0" err="1" smtClean="0"/>
              <a:t>Кыргызской</a:t>
            </a:r>
            <a:r>
              <a:rPr lang="ru-RU" dirty="0" smtClean="0"/>
              <a:t> Республики. Введение кредитной технологии обучения в систему высшего образования Кыргызстана явилось следствием включения страны в так называемый «Болонский процесс», основной целью которого является создание единого европейского образовательного пространства. В связи с этим возрастает роль самостоятельной работы студентов, особую значимость в практике современного образования приобретают формы и методы работы, которые стимулируют самостоятельность и творчество студентов. </a:t>
            </a:r>
            <a:endParaRPr lang="ru-RU" dirty="0" smtClean="0"/>
          </a:p>
          <a:p>
            <a:pPr>
              <a:buNone/>
            </a:pPr>
            <a:r>
              <a:rPr lang="ru-RU" dirty="0" smtClean="0"/>
              <a:t> </a:t>
            </a:r>
            <a:r>
              <a:rPr lang="ru-RU" dirty="0" smtClean="0"/>
              <a:t>         </a:t>
            </a:r>
            <a:r>
              <a:rPr lang="ru-RU" b="1" dirty="0" smtClean="0"/>
              <a:t> </a:t>
            </a:r>
            <a:r>
              <a:rPr lang="ru-RU" i="1" dirty="0" smtClean="0"/>
              <a:t>Самостоятельная работа</a:t>
            </a:r>
            <a:r>
              <a:rPr lang="ru-RU" dirty="0" smtClean="0"/>
              <a:t> – это вид учебной деятельности, выполняемый учащимся без непосредственного контакта с преподавателем или управляемый преподавателем опосредовано через специальные учебные материалы; неотъемлемое обязательное звено процесса обучения, предусматривающее прежде всего индивидуальную работу учащихся в соответствии с установкой преподавателя или учебника, программы обучения.</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a:bodyPr>
          <a:lstStyle/>
          <a:p>
            <a:pPr fontAlgn="t">
              <a:buNone/>
            </a:pPr>
            <a:r>
              <a:rPr lang="ru-RU" sz="2000" b="1" dirty="0" smtClean="0"/>
              <a:t>           Актуальность </a:t>
            </a:r>
            <a:r>
              <a:rPr lang="ru-RU" sz="2000" dirty="0" smtClean="0"/>
              <a:t>педагогического обеспечения самостоятельной работы студентов вуза подтверждается тем, что в современном обществе возрастают требования к участникам системы социальных взаимоотношений,  как никогда ранее, возрастает роль профессиональной компетентности  специалистов. Поэтому современные квалификационные требования, предъявляемые к будущему специалисту, достаточно высоки.  </a:t>
            </a:r>
            <a:r>
              <a:rPr lang="ru-RU" sz="2000" b="1" i="1" dirty="0" smtClean="0"/>
              <a:t>       </a:t>
            </a:r>
          </a:p>
          <a:p>
            <a:pPr fontAlgn="t">
              <a:buNone/>
            </a:pPr>
            <a:r>
              <a:rPr lang="ru-RU" sz="2000" b="1" i="1" dirty="0" smtClean="0"/>
              <a:t> </a:t>
            </a:r>
            <a:r>
              <a:rPr lang="ru-RU" sz="2000" b="1" i="1" dirty="0" smtClean="0"/>
              <a:t>          Самостоятельная </a:t>
            </a:r>
            <a:r>
              <a:rPr lang="ru-RU" sz="2000" b="1" i="1" dirty="0" smtClean="0"/>
              <a:t>работа студента </a:t>
            </a:r>
            <a:r>
              <a:rPr lang="ru-RU" sz="2000" i="1" dirty="0" smtClean="0"/>
              <a:t>(СРС</a:t>
            </a:r>
            <a:r>
              <a:rPr lang="ru-RU" sz="2000" b="1" i="1" dirty="0" smtClean="0"/>
              <a:t>)</a:t>
            </a:r>
            <a:r>
              <a:rPr lang="ru-RU" sz="2000" b="1" dirty="0" smtClean="0"/>
              <a:t> </a:t>
            </a:r>
            <a:r>
              <a:rPr lang="ru-RU" sz="2000" dirty="0" smtClean="0"/>
              <a:t>– работа по определенному перечню тем, отведённых на самостоятельное изучение, обеспеченная учебно-методической литературой и рекомендациями, контролируемая  с помощью тестов, контрольных </a:t>
            </a:r>
            <a:r>
              <a:rPr lang="ru-RU" sz="2000" dirty="0" smtClean="0"/>
              <a:t>работ, </a:t>
            </a:r>
            <a:r>
              <a:rPr lang="ru-RU" sz="2000" dirty="0" smtClean="0"/>
              <a:t>рефератов, сочинений, отчётов  и т.д. по решению преподавателя, ведущего дисциплину.</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fontScale="85000" lnSpcReduction="10000"/>
          </a:bodyPr>
          <a:lstStyle/>
          <a:p>
            <a:pPr>
              <a:buNone/>
            </a:pPr>
            <a:r>
              <a:rPr lang="ru-RU" dirty="0" smtClean="0"/>
              <a:t>        Проведенные </a:t>
            </a:r>
            <a:r>
              <a:rPr lang="ru-RU" dirty="0" smtClean="0"/>
              <a:t>анализы позволили выявить </a:t>
            </a:r>
            <a:r>
              <a:rPr lang="ru-RU" b="1" dirty="0" smtClean="0"/>
              <a:t>ряд противоречий </a:t>
            </a:r>
            <a:r>
              <a:rPr lang="ru-RU" dirty="0" smtClean="0"/>
              <a:t>самостоятельной работы, связанных с научно-методологическими основами формирования профессиональной компетентности студентов:</a:t>
            </a:r>
          </a:p>
          <a:p>
            <a:pPr lvl="0"/>
            <a:r>
              <a:rPr lang="ru-RU" dirty="0" smtClean="0"/>
              <a:t>между потребностями общества и современного рынка труда в специалистах нового типа с новым качеством подготовки и отсутствием методологических и теоретико-технологических основ для достижения этого качества; </a:t>
            </a:r>
          </a:p>
          <a:p>
            <a:pPr lvl="0"/>
            <a:r>
              <a:rPr lang="ru-RU" dirty="0" smtClean="0"/>
              <a:t>между необходимостью формирования профессиональной компетентности у студентов в условиях информатизации общества и отсутствием признанных научно-обоснованных методик ее формирования и развития;</a:t>
            </a:r>
          </a:p>
          <a:p>
            <a:pPr lvl="0"/>
            <a:r>
              <a:rPr lang="ru-RU" dirty="0" smtClean="0"/>
              <a:t>между потребностью общества в формировании профессиональной компетентности специалистов и отсутствием научно-обоснованных подходов к проблеме поиска критериев и показателей </a:t>
            </a:r>
            <a:r>
              <a:rPr lang="ru-RU" dirty="0" err="1" smtClean="0"/>
              <a:t>сформированности</a:t>
            </a:r>
            <a:r>
              <a:rPr lang="ru-RU" dirty="0" smtClean="0"/>
              <a:t> компетенций, их измерения и оценки.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643998" cy="6286544"/>
          </a:xfrm>
        </p:spPr>
        <p:txBody>
          <a:bodyPr>
            <a:normAutofit fontScale="40000" lnSpcReduction="20000"/>
          </a:bodyPr>
          <a:lstStyle/>
          <a:p>
            <a:pPr>
              <a:buNone/>
            </a:pPr>
            <a:r>
              <a:rPr lang="ru-RU" sz="3400" dirty="0" smtClean="0"/>
              <a:t> </a:t>
            </a:r>
            <a:r>
              <a:rPr lang="ru-RU" sz="3400" dirty="0" smtClean="0"/>
              <a:t>            В </a:t>
            </a:r>
            <a:r>
              <a:rPr lang="ru-RU" sz="3400" dirty="0" smtClean="0"/>
              <a:t>современной дидактике самостоятельная работа студентов </a:t>
            </a:r>
            <a:r>
              <a:rPr lang="ru-RU" sz="3400" b="1" dirty="0" smtClean="0"/>
              <a:t>целью </a:t>
            </a:r>
            <a:r>
              <a:rPr lang="ru-RU" sz="3400" dirty="0" smtClean="0"/>
              <a:t>рассматривается, с одной стороны, как вид учебного труда, осуществляемый без непосредственного вмешательства, но под руководством преподавателя, а с другой – как средство вовлечения студентов в самостоятельную познавательную деятельность, формирования у них методов организации такой деятельности. Эффект от самостоятельной работы студентов можно получить только тогда, когда она организуется и реализуется в учебно-воспитательном процессе в качестве целостной системы, пронизывающей все этапы обучения студентов в вузе.</a:t>
            </a:r>
          </a:p>
          <a:p>
            <a:pPr fontAlgn="t">
              <a:buNone/>
            </a:pPr>
            <a:r>
              <a:rPr lang="ru-RU" sz="3400" dirty="0" smtClean="0"/>
              <a:t>              По </a:t>
            </a:r>
            <a:r>
              <a:rPr lang="ru-RU" sz="3400" dirty="0" err="1" smtClean="0"/>
              <a:t>частно-дидактической</a:t>
            </a:r>
            <a:r>
              <a:rPr lang="ru-RU" sz="3400" dirty="0" smtClean="0"/>
              <a:t> цели можно выделить четыре типа самостоятельных работ.</a:t>
            </a:r>
          </a:p>
          <a:p>
            <a:pPr fontAlgn="t">
              <a:buNone/>
            </a:pPr>
            <a:r>
              <a:rPr lang="ru-RU" sz="3400" dirty="0" smtClean="0"/>
              <a:t>       1-й </a:t>
            </a:r>
            <a:r>
              <a:rPr lang="ru-RU" sz="3400" dirty="0" smtClean="0"/>
              <a:t>тип. Формирование у обучаемых умений выявлять во внешнем плане то, что от них требуется, на основе данного им алгоритма деятельности и посылок на эту деятельность, содержащихся в условии задания. Познавательная деятельность обучаемых при этом состоит в узнавании объектов данной области знаний при повторном восприятии информации о них или действий с ними.</a:t>
            </a:r>
          </a:p>
          <a:p>
            <a:pPr fontAlgn="t">
              <a:buNone/>
            </a:pPr>
            <a:r>
              <a:rPr lang="ru-RU" sz="3400" dirty="0" smtClean="0"/>
              <a:t>             В </a:t>
            </a:r>
            <a:r>
              <a:rPr lang="ru-RU" sz="3400" dirty="0" smtClean="0"/>
              <a:t>качестве самостоятельных работ этого типа чаще всего используются домашние задания: работа с учебником, конспектом лекций и др. Общим для самостоятельных работ первого типа является то, что все данные искомого, а также сам способ выполнения задания обязательно должны представляться в явном виде или непосредственно в самом задании, или в соответствующей инструкции.</a:t>
            </a:r>
          </a:p>
          <a:p>
            <a:pPr fontAlgn="t">
              <a:buNone/>
            </a:pPr>
            <a:r>
              <a:rPr lang="ru-RU" sz="3400" dirty="0" smtClean="0"/>
              <a:t>             2-й тип. Формирование знаний-копий и знаний, позволяющих решать типовые задачи. Познавательная деятельность обучаемых при этом заключается в чистом воспроизведении и частичном реконструктировании, преобразовании структуры и содержания усвоенной ранее учебной информации, что предполагает необходимость анализа данного описания объекта, различных путей выполнения задания, выбора наиболее правильных из них или последовательного определения логически следующих друг за другом способов решения.</a:t>
            </a:r>
          </a:p>
          <a:p>
            <a:pPr fontAlgn="t">
              <a:buNone/>
            </a:pPr>
            <a:r>
              <a:rPr lang="ru-RU" sz="3400" dirty="0" smtClean="0"/>
              <a:t>             К самостоятельным работам такого типа относятся отдельные этапы лабораторных работ и практических занятий, типовые курсовые проекты, а также специально подготовленные домашние задания с предписаниями алгоритмического характера. Особенность работ этой группы заключается в том, что в задании к ним необходимо сообщать идею, принцип решения и выдвигать к обучаемым требование развивать этот принцип или идею в способ (способы) применительно к данным условиям.</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rmAutofit fontScale="92500" lnSpcReduction="10000"/>
          </a:bodyPr>
          <a:lstStyle/>
          <a:p>
            <a:pPr fontAlgn="t">
              <a:buNone/>
            </a:pPr>
            <a:r>
              <a:rPr lang="ru-RU" sz="1800" dirty="0" smtClean="0"/>
              <a:t>          3-й тип. Формирование у обучаемых знаний, лежащих в основе решения нетиповых задач. Познавательная деятельность обучаемых при решении таких задач заключается в накоплении и про явлении во внешнем плане нового для них опыта деятельности на базе усвоенного ранее формализованного опыта (действий по известному алгоритму) путем переноса знаний, навыков и умений. Задания этого типа предполагают поиск, формулирование и реализацию идеи решения, что всегда выходит за пределы прошлого формализованного опыта и требует от обучаемого варьирования условий задания и усвоенной ранее учебной информации, рассмотрения их под новым углом зрения. Самостоятельные работы третьего типа должны выдвигать требование анализа незнакомых обучаемым ситуаций и генерирования субъективно новой информации. Типичными для самостоятельной работы студентов третьего типа являются курсовые и дипломные проекты.</a:t>
            </a:r>
          </a:p>
          <a:p>
            <a:pPr fontAlgn="t">
              <a:buNone/>
            </a:pPr>
            <a:r>
              <a:rPr lang="ru-RU" sz="1800" dirty="0" smtClean="0"/>
              <a:t>           4-й </a:t>
            </a:r>
            <a:r>
              <a:rPr lang="ru-RU" sz="1800" dirty="0" smtClean="0"/>
              <a:t>тип. Создание предпосылок для творческой деятельности. Познавательная деятельность обучаемых при выполнении этих работ заключается в глубоком проникновении в сущность изучаемого объекта, установлении новых связей и отношений, необходимых для нахождения новых, неизвестных ранее принципов, идей, генерирования новой информации. Этот тип самостоятельных работ реализуется обычно при выполнении заданий научно-исследовательского характера, включая курсовые и дипломные проекты.</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rmAutofit/>
          </a:bodyPr>
          <a:lstStyle/>
          <a:p>
            <a:pPr>
              <a:buNone/>
            </a:pPr>
            <a:r>
              <a:rPr lang="ru-RU" sz="2000" b="1" dirty="0" smtClean="0"/>
              <a:t>        Основная </a:t>
            </a:r>
            <a:r>
              <a:rPr lang="ru-RU" sz="2000" b="1" dirty="0" smtClean="0"/>
              <a:t>задача</a:t>
            </a:r>
            <a:r>
              <a:rPr lang="ru-RU" sz="2000" dirty="0" smtClean="0"/>
              <a:t> организации СРС заключается в создании условий развития интеллектуальной инициативы и мышления на занятиях любой формы. Основным принципом организации СРС должен стать перевод всех студентов на индивидуальную работу с переходом от формального пассивного выполнения определенных заданий к познавательной активности с формированием собственного мнения при решении поставленных проблемных вопросов и задач. Таким образом, в результате самостоятельной работы студент должен научиться осмысленно и самостоятельно работать сначала с учебным материалом, затем с научной информацией, использовать основы самоорганизации и самовоспитания с тем, чтобы развивать в дальнейшем умение непрерывно повышать свою квалификацию.</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lstStyle/>
          <a:p>
            <a:pPr>
              <a:buNone/>
            </a:pPr>
            <a:r>
              <a:rPr lang="ru-RU" dirty="0" smtClean="0"/>
              <a:t>         </a:t>
            </a:r>
            <a:r>
              <a:rPr lang="ru-RU" sz="2000" dirty="0" smtClean="0"/>
              <a:t>Успешность </a:t>
            </a:r>
            <a:r>
              <a:rPr lang="ru-RU" sz="2000" dirty="0" smtClean="0"/>
              <a:t>самостоятельной работы в первую очередь определяется степенью подготовленности студента. По своей сути самостоятельная работа предполагает максимальную активность студентов в различных аспектах: организации умственного труда, поиске информации, стремлении сделать знания убеждениями. Психологические предпосылки развития самостоятельности студентов заключаются в их успехах в учебе, положительном к ней отношении, заинтересованности и увлеченности предметом, пони мании того, что при правильной организации самостоятельной работы приобретаются навыки и опыт творческой деятельности.</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1245</Words>
  <Application>Microsoft Office PowerPoint</Application>
  <PresentationFormat>Экран (4:3)</PresentationFormat>
  <Paragraphs>35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8</cp:revision>
  <dcterms:created xsi:type="dcterms:W3CDTF">2013-11-12T17:32:47Z</dcterms:created>
  <dcterms:modified xsi:type="dcterms:W3CDTF">2013-11-12T18:18:01Z</dcterms:modified>
</cp:coreProperties>
</file>