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8" r:id="rId2"/>
    <p:sldId id="256" r:id="rId3"/>
    <p:sldId id="276" r:id="rId4"/>
    <p:sldId id="272" r:id="rId5"/>
    <p:sldId id="260" r:id="rId6"/>
    <p:sldId id="285" r:id="rId7"/>
    <p:sldId id="261" r:id="rId8"/>
    <p:sldId id="280" r:id="rId9"/>
    <p:sldId id="281" r:id="rId10"/>
    <p:sldId id="264" r:id="rId11"/>
    <p:sldId id="273" r:id="rId12"/>
    <p:sldId id="275" r:id="rId13"/>
    <p:sldId id="274" r:id="rId14"/>
    <p:sldId id="277" r:id="rId15"/>
    <p:sldId id="278" r:id="rId16"/>
    <p:sldId id="265" r:id="rId17"/>
    <p:sldId id="266" r:id="rId18"/>
    <p:sldId id="267" r:id="rId19"/>
    <p:sldId id="268" r:id="rId20"/>
    <p:sldId id="279" r:id="rId21"/>
    <p:sldId id="269" r:id="rId22"/>
    <p:sldId id="271" r:id="rId23"/>
    <p:sldId id="270" r:id="rId24"/>
    <p:sldId id="282" r:id="rId25"/>
    <p:sldId id="284" r:id="rId26"/>
    <p:sldId id="283"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9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4" autoAdjust="0"/>
    <p:restoredTop sz="95431" autoAdjust="0"/>
  </p:normalViewPr>
  <p:slideViewPr>
    <p:cSldViewPr>
      <p:cViewPr>
        <p:scale>
          <a:sx n="50" d="100"/>
          <a:sy n="50" d="100"/>
        </p:scale>
        <p:origin x="-1176" y="-18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F5DF33-38C4-460A-A7A3-401EC6B4728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BF87DC50-2136-4F4B-8C4C-79A5AA77A8A4}">
      <dgm:prSet phldrT="[Текст]" custT="1"/>
      <dgm:spPr>
        <a:solidFill>
          <a:schemeClr val="accent4">
            <a:lumMod val="60000"/>
            <a:lumOff val="40000"/>
          </a:schemeClr>
        </a:solidFill>
      </dgm:spPr>
      <dgm:t>
        <a:bodyPr/>
        <a:lstStyle/>
        <a:p>
          <a:pPr algn="ctr"/>
          <a:r>
            <a:rPr lang="ru-RU" sz="2400" b="1" dirty="0" err="1" smtClean="0">
              <a:solidFill>
                <a:schemeClr val="tx1"/>
              </a:solidFill>
            </a:rPr>
            <a:t>Мамлекеттик</a:t>
          </a:r>
          <a:r>
            <a:rPr lang="ru-RU" sz="2400" b="1" dirty="0" smtClean="0">
              <a:solidFill>
                <a:schemeClr val="tx1"/>
              </a:solidFill>
            </a:rPr>
            <a:t> стандарт</a:t>
          </a:r>
          <a:endParaRPr lang="ru-RU" sz="2400" b="1" dirty="0">
            <a:solidFill>
              <a:schemeClr val="tx1"/>
            </a:solidFill>
          </a:endParaRPr>
        </a:p>
      </dgm:t>
    </dgm:pt>
    <dgm:pt modelId="{D50F4116-8D39-451E-9E13-E2ADAA5F7E7C}" type="parTrans" cxnId="{35669E9C-62B5-4688-B615-89EF910122F9}">
      <dgm:prSet/>
      <dgm:spPr/>
      <dgm:t>
        <a:bodyPr/>
        <a:lstStyle/>
        <a:p>
          <a:endParaRPr lang="ru-RU"/>
        </a:p>
      </dgm:t>
    </dgm:pt>
    <dgm:pt modelId="{F11C60B5-A3C4-4F3D-96F5-74456156819A}" type="sibTrans" cxnId="{35669E9C-62B5-4688-B615-89EF910122F9}">
      <dgm:prSet/>
      <dgm:spPr/>
      <dgm:t>
        <a:bodyPr/>
        <a:lstStyle/>
        <a:p>
          <a:endParaRPr lang="ru-RU"/>
        </a:p>
      </dgm:t>
    </dgm:pt>
    <dgm:pt modelId="{E2A4DF58-619F-4078-975D-B6D37A02260C}">
      <dgm:prSet phldrT="[Текст]" custT="1"/>
      <dgm:spPr>
        <a:solidFill>
          <a:schemeClr val="accent4">
            <a:lumMod val="60000"/>
            <a:lumOff val="40000"/>
          </a:schemeClr>
        </a:solidFill>
      </dgm:spPr>
      <dgm:t>
        <a:bodyPr/>
        <a:lstStyle/>
        <a:p>
          <a:r>
            <a:rPr lang="ru-RU" sz="2400" b="1" dirty="0" err="1" smtClean="0">
              <a:solidFill>
                <a:schemeClr val="tx1"/>
              </a:solidFill>
            </a:rPr>
            <a:t>Башталгыч</a:t>
          </a:r>
          <a:r>
            <a:rPr lang="ru-RU" sz="2400" b="1" dirty="0" smtClean="0">
              <a:solidFill>
                <a:schemeClr val="tx1"/>
              </a:solidFill>
            </a:rPr>
            <a:t> </a:t>
          </a:r>
          <a:r>
            <a:rPr lang="ru-RU" sz="2400" b="1" dirty="0" err="1" smtClean="0">
              <a:solidFill>
                <a:schemeClr val="tx1"/>
              </a:solidFill>
            </a:rPr>
            <a:t>класстардын</a:t>
          </a:r>
          <a:r>
            <a:rPr lang="ru-RU" sz="2400" b="1" dirty="0" smtClean="0">
              <a:solidFill>
                <a:schemeClr val="tx1"/>
              </a:solidFill>
            </a:rPr>
            <a:t> </a:t>
          </a:r>
          <a:r>
            <a:rPr lang="ru-RU" sz="2400" b="1" dirty="0" err="1" smtClean="0">
              <a:solidFill>
                <a:schemeClr val="tx1"/>
              </a:solidFill>
            </a:rPr>
            <a:t>предметтеринин</a:t>
          </a:r>
          <a:r>
            <a:rPr lang="ru-RU" sz="2400" b="1" dirty="0" smtClean="0">
              <a:solidFill>
                <a:schemeClr val="tx1"/>
              </a:solidFill>
            </a:rPr>
            <a:t> </a:t>
          </a:r>
          <a:r>
            <a:rPr lang="ru-RU" sz="2400" b="1" dirty="0" err="1" smtClean="0">
              <a:solidFill>
                <a:schemeClr val="tx1"/>
              </a:solidFill>
            </a:rPr>
            <a:t>стандарттары</a:t>
          </a:r>
          <a:endParaRPr lang="ru-RU" sz="2400" b="1" dirty="0">
            <a:solidFill>
              <a:schemeClr val="tx1"/>
            </a:solidFill>
          </a:endParaRPr>
        </a:p>
      </dgm:t>
    </dgm:pt>
    <dgm:pt modelId="{1F687D15-8A7E-4EAF-A2B5-0F25D72DD00F}" type="parTrans" cxnId="{59262870-0A88-4086-9E44-E6B7C9151F90}">
      <dgm:prSet/>
      <dgm:spPr/>
      <dgm:t>
        <a:bodyPr/>
        <a:lstStyle/>
        <a:p>
          <a:endParaRPr lang="ru-RU"/>
        </a:p>
      </dgm:t>
    </dgm:pt>
    <dgm:pt modelId="{E03673F1-672B-4E58-BAED-A6EFF1277E6C}" type="sibTrans" cxnId="{59262870-0A88-4086-9E44-E6B7C9151F90}">
      <dgm:prSet/>
      <dgm:spPr/>
      <dgm:t>
        <a:bodyPr/>
        <a:lstStyle/>
        <a:p>
          <a:endParaRPr lang="ru-RU"/>
        </a:p>
      </dgm:t>
    </dgm:pt>
    <dgm:pt modelId="{0CEB1495-3D1B-4ECF-9237-38A7F2091D7C}">
      <dgm:prSet phldrT="[Текст]" custT="1"/>
      <dgm:spPr>
        <a:solidFill>
          <a:schemeClr val="accent4">
            <a:lumMod val="60000"/>
            <a:lumOff val="40000"/>
          </a:schemeClr>
        </a:solidFill>
      </dgm:spPr>
      <dgm:t>
        <a:bodyPr/>
        <a:lstStyle/>
        <a:p>
          <a:r>
            <a:rPr lang="ru-RU" sz="2400" b="1" dirty="0" err="1" smtClean="0">
              <a:solidFill>
                <a:schemeClr val="tx1"/>
              </a:solidFill>
            </a:rPr>
            <a:t>Негизги</a:t>
          </a:r>
          <a:r>
            <a:rPr lang="ru-RU" sz="2400" b="1" dirty="0" smtClean="0">
              <a:solidFill>
                <a:schemeClr val="tx1"/>
              </a:solidFill>
            </a:rPr>
            <a:t> </a:t>
          </a:r>
          <a:r>
            <a:rPr lang="ru-RU" sz="2400" b="1" dirty="0" err="1" smtClean="0">
              <a:solidFill>
                <a:schemeClr val="tx1"/>
              </a:solidFill>
            </a:rPr>
            <a:t>жана</a:t>
          </a:r>
          <a:r>
            <a:rPr lang="ru-RU" sz="2400" b="1" dirty="0" smtClean="0">
              <a:solidFill>
                <a:schemeClr val="tx1"/>
              </a:solidFill>
            </a:rPr>
            <a:t> </a:t>
          </a:r>
          <a:r>
            <a:rPr lang="ru-RU" sz="2400" b="1" dirty="0" err="1" smtClean="0">
              <a:solidFill>
                <a:schemeClr val="tx1"/>
              </a:solidFill>
            </a:rPr>
            <a:t>предметтик</a:t>
          </a:r>
          <a:r>
            <a:rPr lang="ru-RU" sz="2400" b="1" dirty="0" smtClean="0">
              <a:solidFill>
                <a:schemeClr val="tx1"/>
              </a:solidFill>
            </a:rPr>
            <a:t> </a:t>
          </a:r>
          <a:r>
            <a:rPr lang="ru-RU" sz="2400" b="1" dirty="0" err="1" smtClean="0">
              <a:solidFill>
                <a:schemeClr val="tx1"/>
              </a:solidFill>
            </a:rPr>
            <a:t>компетенттүүлүктөр</a:t>
          </a:r>
          <a:r>
            <a:rPr lang="ru-RU" sz="2400" b="1" dirty="0" smtClean="0">
              <a:solidFill>
                <a:schemeClr val="tx1"/>
              </a:solidFill>
            </a:rPr>
            <a:t>, 3  </a:t>
          </a:r>
          <a:r>
            <a:rPr lang="ru-RU" sz="2400" b="1" dirty="0" err="1" smtClean="0">
              <a:solidFill>
                <a:schemeClr val="tx1"/>
              </a:solidFill>
            </a:rPr>
            <a:t>деӊгээлдери</a:t>
          </a:r>
          <a:r>
            <a:rPr lang="en-US" sz="2400" b="1" dirty="0" smtClean="0">
              <a:solidFill>
                <a:schemeClr val="tx1"/>
              </a:solidFill>
            </a:rPr>
            <a:t> </a:t>
          </a:r>
          <a:endParaRPr lang="ru-RU" sz="2400" b="1" dirty="0">
            <a:solidFill>
              <a:schemeClr val="tx1"/>
            </a:solidFill>
          </a:endParaRPr>
        </a:p>
      </dgm:t>
    </dgm:pt>
    <dgm:pt modelId="{BCB5A7AA-EA2A-44BD-9AFC-C7039A7858A4}" type="parTrans" cxnId="{127718AA-F2C5-4563-8231-1CF4B30250B3}">
      <dgm:prSet/>
      <dgm:spPr/>
      <dgm:t>
        <a:bodyPr/>
        <a:lstStyle/>
        <a:p>
          <a:endParaRPr lang="ru-RU"/>
        </a:p>
      </dgm:t>
    </dgm:pt>
    <dgm:pt modelId="{BF8CDD05-07C7-4C64-9360-3219F305618B}" type="sibTrans" cxnId="{127718AA-F2C5-4563-8231-1CF4B30250B3}">
      <dgm:prSet/>
      <dgm:spPr/>
      <dgm:t>
        <a:bodyPr/>
        <a:lstStyle/>
        <a:p>
          <a:endParaRPr lang="ru-RU"/>
        </a:p>
      </dgm:t>
    </dgm:pt>
    <dgm:pt modelId="{613B71BE-6B2B-4AB3-A8C4-4E32C7E61026}">
      <dgm:prSet custT="1"/>
      <dgm:spPr>
        <a:solidFill>
          <a:schemeClr val="accent4">
            <a:lumMod val="60000"/>
            <a:lumOff val="40000"/>
          </a:schemeClr>
        </a:solidFill>
      </dgm:spPr>
      <dgm:t>
        <a:bodyPr/>
        <a:lstStyle/>
        <a:p>
          <a:r>
            <a:rPr lang="ru-RU" sz="2400" b="1" dirty="0" err="1" smtClean="0">
              <a:solidFill>
                <a:schemeClr val="tx1"/>
              </a:solidFill>
            </a:rPr>
            <a:t>Стандарттар</a:t>
          </a:r>
          <a:r>
            <a:rPr lang="ru-RU" sz="2400" b="1" dirty="0" smtClean="0">
              <a:solidFill>
                <a:schemeClr val="tx1"/>
              </a:solidFill>
            </a:rPr>
            <a:t> </a:t>
          </a:r>
          <a:r>
            <a:rPr lang="ru-RU" sz="2400" b="1" dirty="0" err="1" smtClean="0">
              <a:solidFill>
                <a:schemeClr val="tx1"/>
              </a:solidFill>
            </a:rPr>
            <a:t>жана</a:t>
          </a:r>
          <a:r>
            <a:rPr lang="ru-RU" sz="2400" b="1" dirty="0" smtClean="0">
              <a:solidFill>
                <a:schemeClr val="tx1"/>
              </a:solidFill>
            </a:rPr>
            <a:t> </a:t>
          </a:r>
          <a:r>
            <a:rPr lang="ru-RU" sz="2400" b="1" dirty="0" err="1" smtClean="0">
              <a:solidFill>
                <a:schemeClr val="tx1"/>
              </a:solidFill>
            </a:rPr>
            <a:t>окуу</a:t>
          </a:r>
          <a:r>
            <a:rPr lang="ru-RU" sz="2400" b="1" dirty="0" smtClean="0">
              <a:solidFill>
                <a:schemeClr val="tx1"/>
              </a:solidFill>
            </a:rPr>
            <a:t> </a:t>
          </a:r>
          <a:r>
            <a:rPr lang="ru-RU" sz="2400" b="1" dirty="0" err="1" smtClean="0">
              <a:solidFill>
                <a:schemeClr val="tx1"/>
              </a:solidFill>
            </a:rPr>
            <a:t>программалары</a:t>
          </a:r>
          <a:r>
            <a:rPr lang="ru-RU" sz="2400" b="1" dirty="0" smtClean="0">
              <a:solidFill>
                <a:schemeClr val="tx1"/>
              </a:solidFill>
            </a:rPr>
            <a:t> </a:t>
          </a:r>
          <a:r>
            <a:rPr lang="ru-RU" sz="2400" b="1" dirty="0" err="1" smtClean="0">
              <a:solidFill>
                <a:schemeClr val="tx1"/>
              </a:solidFill>
            </a:rPr>
            <a:t>жаӊыланды</a:t>
          </a:r>
          <a:r>
            <a:rPr lang="en-US" sz="2400" b="1" dirty="0" smtClean="0">
              <a:solidFill>
                <a:schemeClr val="tx1"/>
              </a:solidFill>
            </a:rPr>
            <a:t>, </a:t>
          </a:r>
          <a:r>
            <a:rPr lang="ru-RU" sz="2400" b="1" dirty="0" smtClean="0">
              <a:solidFill>
                <a:schemeClr val="tx1"/>
              </a:solidFill>
            </a:rPr>
            <a:t>бирок </a:t>
          </a:r>
          <a:r>
            <a:rPr lang="ru-RU" sz="2400" b="1" dirty="0" err="1" smtClean="0">
              <a:solidFill>
                <a:schemeClr val="tx1"/>
              </a:solidFill>
            </a:rPr>
            <a:t>окуу</a:t>
          </a:r>
          <a:r>
            <a:rPr lang="ru-RU" sz="2400" b="1" dirty="0" smtClean="0">
              <a:solidFill>
                <a:schemeClr val="tx1"/>
              </a:solidFill>
            </a:rPr>
            <a:t> </a:t>
          </a:r>
          <a:r>
            <a:rPr lang="ru-RU" sz="2400" b="1" dirty="0" err="1" smtClean="0">
              <a:solidFill>
                <a:schemeClr val="tx1"/>
              </a:solidFill>
            </a:rPr>
            <a:t>китептери</a:t>
          </a:r>
          <a:r>
            <a:rPr lang="ru-RU" sz="2400" b="1" dirty="0" smtClean="0">
              <a:solidFill>
                <a:schemeClr val="tx1"/>
              </a:solidFill>
            </a:rPr>
            <a:t> </a:t>
          </a:r>
          <a:r>
            <a:rPr lang="ru-RU" sz="2400" b="1" dirty="0" err="1" smtClean="0">
              <a:solidFill>
                <a:schemeClr val="tx1"/>
              </a:solidFill>
            </a:rPr>
            <a:t>жаӊылана</a:t>
          </a:r>
          <a:r>
            <a:rPr lang="ru-RU" sz="2400" b="1" dirty="0" smtClean="0">
              <a:solidFill>
                <a:schemeClr val="tx1"/>
              </a:solidFill>
            </a:rPr>
            <a:t> </a:t>
          </a:r>
          <a:r>
            <a:rPr lang="ru-RU" sz="2400" b="1" dirty="0" err="1" smtClean="0">
              <a:solidFill>
                <a:schemeClr val="tx1"/>
              </a:solidFill>
            </a:rPr>
            <a:t>элек</a:t>
          </a:r>
          <a:r>
            <a:rPr lang="en-US" sz="2400" b="1" dirty="0" smtClean="0">
              <a:solidFill>
                <a:schemeClr val="tx1"/>
              </a:solidFill>
            </a:rPr>
            <a:t>.  </a:t>
          </a:r>
          <a:endParaRPr lang="ru-RU" sz="2400" b="1" dirty="0">
            <a:solidFill>
              <a:schemeClr val="tx1"/>
            </a:solidFill>
          </a:endParaRPr>
        </a:p>
      </dgm:t>
    </dgm:pt>
    <dgm:pt modelId="{0E7D448E-943C-4F7C-96AF-23F40544E966}" type="parTrans" cxnId="{EBBDB29C-939B-4400-9A5D-952065DB3259}">
      <dgm:prSet/>
      <dgm:spPr/>
      <dgm:t>
        <a:bodyPr/>
        <a:lstStyle/>
        <a:p>
          <a:endParaRPr lang="ru-RU"/>
        </a:p>
      </dgm:t>
    </dgm:pt>
    <dgm:pt modelId="{C0EC0E1F-D08B-4BA3-B5F3-7F17BADD2424}" type="sibTrans" cxnId="{EBBDB29C-939B-4400-9A5D-952065DB3259}">
      <dgm:prSet/>
      <dgm:spPr/>
      <dgm:t>
        <a:bodyPr/>
        <a:lstStyle/>
        <a:p>
          <a:endParaRPr lang="ru-RU"/>
        </a:p>
      </dgm:t>
    </dgm:pt>
    <dgm:pt modelId="{AB2D2D4F-C175-4402-BFD2-026BCF74DB2A}" type="pres">
      <dgm:prSet presAssocID="{2AF5DF33-38C4-460A-A7A3-401EC6B47281}" presName="outerComposite" presStyleCnt="0">
        <dgm:presLayoutVars>
          <dgm:chMax val="5"/>
          <dgm:dir/>
          <dgm:resizeHandles val="exact"/>
        </dgm:presLayoutVars>
      </dgm:prSet>
      <dgm:spPr/>
      <dgm:t>
        <a:bodyPr/>
        <a:lstStyle/>
        <a:p>
          <a:endParaRPr lang="ru-RU"/>
        </a:p>
      </dgm:t>
    </dgm:pt>
    <dgm:pt modelId="{E31B9213-5A6E-4F60-867C-7690BC1B0763}" type="pres">
      <dgm:prSet presAssocID="{2AF5DF33-38C4-460A-A7A3-401EC6B47281}" presName="dummyMaxCanvas" presStyleCnt="0">
        <dgm:presLayoutVars/>
      </dgm:prSet>
      <dgm:spPr/>
    </dgm:pt>
    <dgm:pt modelId="{583847A6-47BD-4F59-8CBC-F70B40D95B8E}" type="pres">
      <dgm:prSet presAssocID="{2AF5DF33-38C4-460A-A7A3-401EC6B47281}" presName="FourNodes_1" presStyleLbl="node1" presStyleIdx="0" presStyleCnt="4" custScaleY="90797">
        <dgm:presLayoutVars>
          <dgm:bulletEnabled val="1"/>
        </dgm:presLayoutVars>
      </dgm:prSet>
      <dgm:spPr/>
      <dgm:t>
        <a:bodyPr/>
        <a:lstStyle/>
        <a:p>
          <a:endParaRPr lang="ru-RU"/>
        </a:p>
      </dgm:t>
    </dgm:pt>
    <dgm:pt modelId="{BF459F6E-B50F-4A15-8803-309D673E9C3E}" type="pres">
      <dgm:prSet presAssocID="{2AF5DF33-38C4-460A-A7A3-401EC6B47281}" presName="FourNodes_2" presStyleLbl="node1" presStyleIdx="1" presStyleCnt="4" custScaleY="90124">
        <dgm:presLayoutVars>
          <dgm:bulletEnabled val="1"/>
        </dgm:presLayoutVars>
      </dgm:prSet>
      <dgm:spPr/>
      <dgm:t>
        <a:bodyPr/>
        <a:lstStyle/>
        <a:p>
          <a:endParaRPr lang="ru-RU"/>
        </a:p>
      </dgm:t>
    </dgm:pt>
    <dgm:pt modelId="{8A2812C3-93B3-4B02-B69A-8C82CF5F7BFE}" type="pres">
      <dgm:prSet presAssocID="{2AF5DF33-38C4-460A-A7A3-401EC6B47281}" presName="FourNodes_3" presStyleLbl="node1" presStyleIdx="2" presStyleCnt="4" custScaleY="89450">
        <dgm:presLayoutVars>
          <dgm:bulletEnabled val="1"/>
        </dgm:presLayoutVars>
      </dgm:prSet>
      <dgm:spPr/>
      <dgm:t>
        <a:bodyPr/>
        <a:lstStyle/>
        <a:p>
          <a:endParaRPr lang="ru-RU"/>
        </a:p>
      </dgm:t>
    </dgm:pt>
    <dgm:pt modelId="{0AFACB88-CFAF-412C-B817-886F8C99FC29}" type="pres">
      <dgm:prSet presAssocID="{2AF5DF33-38C4-460A-A7A3-401EC6B47281}" presName="FourNodes_4" presStyleLbl="node1" presStyleIdx="3" presStyleCnt="4" custScaleY="88777" custLinFactNeighborY="-6622">
        <dgm:presLayoutVars>
          <dgm:bulletEnabled val="1"/>
        </dgm:presLayoutVars>
      </dgm:prSet>
      <dgm:spPr/>
      <dgm:t>
        <a:bodyPr/>
        <a:lstStyle/>
        <a:p>
          <a:endParaRPr lang="ru-RU"/>
        </a:p>
      </dgm:t>
    </dgm:pt>
    <dgm:pt modelId="{04375754-44E6-4912-8425-E3D5F15526F0}" type="pres">
      <dgm:prSet presAssocID="{2AF5DF33-38C4-460A-A7A3-401EC6B47281}" presName="FourConn_1-2" presStyleLbl="fgAccFollowNode1" presStyleIdx="0" presStyleCnt="3" custScaleY="38135" custLinFactNeighborX="-8780" custLinFactNeighborY="3034">
        <dgm:presLayoutVars>
          <dgm:bulletEnabled val="1"/>
        </dgm:presLayoutVars>
      </dgm:prSet>
      <dgm:spPr/>
      <dgm:t>
        <a:bodyPr/>
        <a:lstStyle/>
        <a:p>
          <a:endParaRPr lang="ru-RU"/>
        </a:p>
      </dgm:t>
    </dgm:pt>
    <dgm:pt modelId="{29636BBD-3A1F-40FC-8D40-FD68C6AE076F}" type="pres">
      <dgm:prSet presAssocID="{2AF5DF33-38C4-460A-A7A3-401EC6B47281}" presName="FourConn_2-3" presStyleLbl="fgAccFollowNode1" presStyleIdx="1" presStyleCnt="3" custScaleY="25900">
        <dgm:presLayoutVars>
          <dgm:bulletEnabled val="1"/>
        </dgm:presLayoutVars>
      </dgm:prSet>
      <dgm:spPr/>
      <dgm:t>
        <a:bodyPr/>
        <a:lstStyle/>
        <a:p>
          <a:endParaRPr lang="ru-RU"/>
        </a:p>
      </dgm:t>
    </dgm:pt>
    <dgm:pt modelId="{F02C1C13-8D4B-46EE-A927-E5926CDB088D}" type="pres">
      <dgm:prSet presAssocID="{2AF5DF33-38C4-460A-A7A3-401EC6B47281}" presName="FourConn_3-4" presStyleLbl="fgAccFollowNode1" presStyleIdx="2" presStyleCnt="3" custScaleY="24864" custLinFactNeighborY="-9669">
        <dgm:presLayoutVars>
          <dgm:bulletEnabled val="1"/>
        </dgm:presLayoutVars>
      </dgm:prSet>
      <dgm:spPr/>
      <dgm:t>
        <a:bodyPr/>
        <a:lstStyle/>
        <a:p>
          <a:endParaRPr lang="ru-RU"/>
        </a:p>
      </dgm:t>
    </dgm:pt>
    <dgm:pt modelId="{8F3B7875-85CB-42BC-8F9F-376BC3FC6075}" type="pres">
      <dgm:prSet presAssocID="{2AF5DF33-38C4-460A-A7A3-401EC6B47281}" presName="FourNodes_1_text" presStyleLbl="node1" presStyleIdx="3" presStyleCnt="4">
        <dgm:presLayoutVars>
          <dgm:bulletEnabled val="1"/>
        </dgm:presLayoutVars>
      </dgm:prSet>
      <dgm:spPr/>
      <dgm:t>
        <a:bodyPr/>
        <a:lstStyle/>
        <a:p>
          <a:endParaRPr lang="ru-RU"/>
        </a:p>
      </dgm:t>
    </dgm:pt>
    <dgm:pt modelId="{35E71EEC-54A2-467D-9DAF-809A23F2D1EA}" type="pres">
      <dgm:prSet presAssocID="{2AF5DF33-38C4-460A-A7A3-401EC6B47281}" presName="FourNodes_2_text" presStyleLbl="node1" presStyleIdx="3" presStyleCnt="4">
        <dgm:presLayoutVars>
          <dgm:bulletEnabled val="1"/>
        </dgm:presLayoutVars>
      </dgm:prSet>
      <dgm:spPr/>
      <dgm:t>
        <a:bodyPr/>
        <a:lstStyle/>
        <a:p>
          <a:endParaRPr lang="ru-RU"/>
        </a:p>
      </dgm:t>
    </dgm:pt>
    <dgm:pt modelId="{668C676D-FF44-4A9E-B176-C83CB658AD4E}" type="pres">
      <dgm:prSet presAssocID="{2AF5DF33-38C4-460A-A7A3-401EC6B47281}" presName="FourNodes_3_text" presStyleLbl="node1" presStyleIdx="3" presStyleCnt="4">
        <dgm:presLayoutVars>
          <dgm:bulletEnabled val="1"/>
        </dgm:presLayoutVars>
      </dgm:prSet>
      <dgm:spPr/>
      <dgm:t>
        <a:bodyPr/>
        <a:lstStyle/>
        <a:p>
          <a:endParaRPr lang="ru-RU"/>
        </a:p>
      </dgm:t>
    </dgm:pt>
    <dgm:pt modelId="{72C8769A-6230-4440-96BA-B650EB0AFDCD}" type="pres">
      <dgm:prSet presAssocID="{2AF5DF33-38C4-460A-A7A3-401EC6B47281}" presName="FourNodes_4_text" presStyleLbl="node1" presStyleIdx="3" presStyleCnt="4">
        <dgm:presLayoutVars>
          <dgm:bulletEnabled val="1"/>
        </dgm:presLayoutVars>
      </dgm:prSet>
      <dgm:spPr/>
      <dgm:t>
        <a:bodyPr/>
        <a:lstStyle/>
        <a:p>
          <a:endParaRPr lang="ru-RU"/>
        </a:p>
      </dgm:t>
    </dgm:pt>
  </dgm:ptLst>
  <dgm:cxnLst>
    <dgm:cxn modelId="{FAB9D58C-E945-459A-9028-061406B15CA8}" type="presOf" srcId="{E2A4DF58-619F-4078-975D-B6D37A02260C}" destId="{BF459F6E-B50F-4A15-8803-309D673E9C3E}" srcOrd="0" destOrd="0" presId="urn:microsoft.com/office/officeart/2005/8/layout/vProcess5"/>
    <dgm:cxn modelId="{C0436DA0-B8A9-426E-95E7-5D4309414DEF}" type="presOf" srcId="{2AF5DF33-38C4-460A-A7A3-401EC6B47281}" destId="{AB2D2D4F-C175-4402-BFD2-026BCF74DB2A}" srcOrd="0" destOrd="0" presId="urn:microsoft.com/office/officeart/2005/8/layout/vProcess5"/>
    <dgm:cxn modelId="{EBBDB29C-939B-4400-9A5D-952065DB3259}" srcId="{2AF5DF33-38C4-460A-A7A3-401EC6B47281}" destId="{613B71BE-6B2B-4AB3-A8C4-4E32C7E61026}" srcOrd="3" destOrd="0" parTransId="{0E7D448E-943C-4F7C-96AF-23F40544E966}" sibTransId="{C0EC0E1F-D08B-4BA3-B5F3-7F17BADD2424}"/>
    <dgm:cxn modelId="{2CC05CD4-EF4E-4D7B-8F03-F733FFCD22C8}" type="presOf" srcId="{E03673F1-672B-4E58-BAED-A6EFF1277E6C}" destId="{29636BBD-3A1F-40FC-8D40-FD68C6AE076F}" srcOrd="0" destOrd="0" presId="urn:microsoft.com/office/officeart/2005/8/layout/vProcess5"/>
    <dgm:cxn modelId="{9389F541-7FF7-4D0A-AB21-0591656C54E7}" type="presOf" srcId="{BF8CDD05-07C7-4C64-9360-3219F305618B}" destId="{F02C1C13-8D4B-46EE-A927-E5926CDB088D}" srcOrd="0" destOrd="0" presId="urn:microsoft.com/office/officeart/2005/8/layout/vProcess5"/>
    <dgm:cxn modelId="{0CB0FFE1-BC0C-44E8-ABB4-FC0BF07AADA9}" type="presOf" srcId="{613B71BE-6B2B-4AB3-A8C4-4E32C7E61026}" destId="{0AFACB88-CFAF-412C-B817-886F8C99FC29}" srcOrd="0" destOrd="0" presId="urn:microsoft.com/office/officeart/2005/8/layout/vProcess5"/>
    <dgm:cxn modelId="{753E80EC-4ACE-49BD-BC06-7BFF998ADF60}" type="presOf" srcId="{0CEB1495-3D1B-4ECF-9237-38A7F2091D7C}" destId="{8A2812C3-93B3-4B02-B69A-8C82CF5F7BFE}" srcOrd="0" destOrd="0" presId="urn:microsoft.com/office/officeart/2005/8/layout/vProcess5"/>
    <dgm:cxn modelId="{B12F8710-258E-41E2-A7DA-A936AC4DC513}" type="presOf" srcId="{613B71BE-6B2B-4AB3-A8C4-4E32C7E61026}" destId="{72C8769A-6230-4440-96BA-B650EB0AFDCD}" srcOrd="1" destOrd="0" presId="urn:microsoft.com/office/officeart/2005/8/layout/vProcess5"/>
    <dgm:cxn modelId="{127718AA-F2C5-4563-8231-1CF4B30250B3}" srcId="{2AF5DF33-38C4-460A-A7A3-401EC6B47281}" destId="{0CEB1495-3D1B-4ECF-9237-38A7F2091D7C}" srcOrd="2" destOrd="0" parTransId="{BCB5A7AA-EA2A-44BD-9AFC-C7039A7858A4}" sibTransId="{BF8CDD05-07C7-4C64-9360-3219F305618B}"/>
    <dgm:cxn modelId="{FA31D9A0-1CBC-4EF4-81CB-F458F80DEA1F}" type="presOf" srcId="{0CEB1495-3D1B-4ECF-9237-38A7F2091D7C}" destId="{668C676D-FF44-4A9E-B176-C83CB658AD4E}" srcOrd="1" destOrd="0" presId="urn:microsoft.com/office/officeart/2005/8/layout/vProcess5"/>
    <dgm:cxn modelId="{5CFAC473-F172-4112-996C-A5BEA6A8A489}" type="presOf" srcId="{F11C60B5-A3C4-4F3D-96F5-74456156819A}" destId="{04375754-44E6-4912-8425-E3D5F15526F0}" srcOrd="0" destOrd="0" presId="urn:microsoft.com/office/officeart/2005/8/layout/vProcess5"/>
    <dgm:cxn modelId="{59262870-0A88-4086-9E44-E6B7C9151F90}" srcId="{2AF5DF33-38C4-460A-A7A3-401EC6B47281}" destId="{E2A4DF58-619F-4078-975D-B6D37A02260C}" srcOrd="1" destOrd="0" parTransId="{1F687D15-8A7E-4EAF-A2B5-0F25D72DD00F}" sibTransId="{E03673F1-672B-4E58-BAED-A6EFF1277E6C}"/>
    <dgm:cxn modelId="{191EEE75-BA4D-4D49-95A8-F5BD3C0EA58D}" type="presOf" srcId="{E2A4DF58-619F-4078-975D-B6D37A02260C}" destId="{35E71EEC-54A2-467D-9DAF-809A23F2D1EA}" srcOrd="1" destOrd="0" presId="urn:microsoft.com/office/officeart/2005/8/layout/vProcess5"/>
    <dgm:cxn modelId="{9ADA2857-51FA-4090-87DF-F3056B9B6F08}" type="presOf" srcId="{BF87DC50-2136-4F4B-8C4C-79A5AA77A8A4}" destId="{583847A6-47BD-4F59-8CBC-F70B40D95B8E}" srcOrd="0" destOrd="0" presId="urn:microsoft.com/office/officeart/2005/8/layout/vProcess5"/>
    <dgm:cxn modelId="{E1F389C2-5B83-449F-A1BA-1DB4AA46654A}" type="presOf" srcId="{BF87DC50-2136-4F4B-8C4C-79A5AA77A8A4}" destId="{8F3B7875-85CB-42BC-8F9F-376BC3FC6075}" srcOrd="1" destOrd="0" presId="urn:microsoft.com/office/officeart/2005/8/layout/vProcess5"/>
    <dgm:cxn modelId="{35669E9C-62B5-4688-B615-89EF910122F9}" srcId="{2AF5DF33-38C4-460A-A7A3-401EC6B47281}" destId="{BF87DC50-2136-4F4B-8C4C-79A5AA77A8A4}" srcOrd="0" destOrd="0" parTransId="{D50F4116-8D39-451E-9E13-E2ADAA5F7E7C}" sibTransId="{F11C60B5-A3C4-4F3D-96F5-74456156819A}"/>
    <dgm:cxn modelId="{31848A18-F195-434B-927C-F0289828D8F4}" type="presParOf" srcId="{AB2D2D4F-C175-4402-BFD2-026BCF74DB2A}" destId="{E31B9213-5A6E-4F60-867C-7690BC1B0763}" srcOrd="0" destOrd="0" presId="urn:microsoft.com/office/officeart/2005/8/layout/vProcess5"/>
    <dgm:cxn modelId="{AD482CE1-0E38-4F7F-9E09-2253E2A70C6D}" type="presParOf" srcId="{AB2D2D4F-C175-4402-BFD2-026BCF74DB2A}" destId="{583847A6-47BD-4F59-8CBC-F70B40D95B8E}" srcOrd="1" destOrd="0" presId="urn:microsoft.com/office/officeart/2005/8/layout/vProcess5"/>
    <dgm:cxn modelId="{9A00C6FC-3E92-486D-8269-E68A3AF70041}" type="presParOf" srcId="{AB2D2D4F-C175-4402-BFD2-026BCF74DB2A}" destId="{BF459F6E-B50F-4A15-8803-309D673E9C3E}" srcOrd="2" destOrd="0" presId="urn:microsoft.com/office/officeart/2005/8/layout/vProcess5"/>
    <dgm:cxn modelId="{85112F37-56C5-45EA-85D4-802AE44EB4BC}" type="presParOf" srcId="{AB2D2D4F-C175-4402-BFD2-026BCF74DB2A}" destId="{8A2812C3-93B3-4B02-B69A-8C82CF5F7BFE}" srcOrd="3" destOrd="0" presId="urn:microsoft.com/office/officeart/2005/8/layout/vProcess5"/>
    <dgm:cxn modelId="{D146C548-1031-4D6B-9129-DFFD3FC4995F}" type="presParOf" srcId="{AB2D2D4F-C175-4402-BFD2-026BCF74DB2A}" destId="{0AFACB88-CFAF-412C-B817-886F8C99FC29}" srcOrd="4" destOrd="0" presId="urn:microsoft.com/office/officeart/2005/8/layout/vProcess5"/>
    <dgm:cxn modelId="{1F7A2AB1-5C90-4350-89B7-6F211F4E7068}" type="presParOf" srcId="{AB2D2D4F-C175-4402-BFD2-026BCF74DB2A}" destId="{04375754-44E6-4912-8425-E3D5F15526F0}" srcOrd="5" destOrd="0" presId="urn:microsoft.com/office/officeart/2005/8/layout/vProcess5"/>
    <dgm:cxn modelId="{675B6C9A-BFA8-42DF-996A-B8AACA7EBEB2}" type="presParOf" srcId="{AB2D2D4F-C175-4402-BFD2-026BCF74DB2A}" destId="{29636BBD-3A1F-40FC-8D40-FD68C6AE076F}" srcOrd="6" destOrd="0" presId="urn:microsoft.com/office/officeart/2005/8/layout/vProcess5"/>
    <dgm:cxn modelId="{BD07B5B6-1BBA-487A-9200-15A3D0B6DEF8}" type="presParOf" srcId="{AB2D2D4F-C175-4402-BFD2-026BCF74DB2A}" destId="{F02C1C13-8D4B-46EE-A927-E5926CDB088D}" srcOrd="7" destOrd="0" presId="urn:microsoft.com/office/officeart/2005/8/layout/vProcess5"/>
    <dgm:cxn modelId="{5F64B84C-CBE7-4FB3-BECC-91DFDA5DC83A}" type="presParOf" srcId="{AB2D2D4F-C175-4402-BFD2-026BCF74DB2A}" destId="{8F3B7875-85CB-42BC-8F9F-376BC3FC6075}" srcOrd="8" destOrd="0" presId="urn:microsoft.com/office/officeart/2005/8/layout/vProcess5"/>
    <dgm:cxn modelId="{CB6AAB93-0CB5-4780-A91F-C51B53E883B6}" type="presParOf" srcId="{AB2D2D4F-C175-4402-BFD2-026BCF74DB2A}" destId="{35E71EEC-54A2-467D-9DAF-809A23F2D1EA}" srcOrd="9" destOrd="0" presId="urn:microsoft.com/office/officeart/2005/8/layout/vProcess5"/>
    <dgm:cxn modelId="{90D56E4C-8ABE-42CE-ADC4-F2C213F70AEC}" type="presParOf" srcId="{AB2D2D4F-C175-4402-BFD2-026BCF74DB2A}" destId="{668C676D-FF44-4A9E-B176-C83CB658AD4E}" srcOrd="10" destOrd="0" presId="urn:microsoft.com/office/officeart/2005/8/layout/vProcess5"/>
    <dgm:cxn modelId="{3230C63F-714E-4A91-A39F-E7D5CC55BE5F}" type="presParOf" srcId="{AB2D2D4F-C175-4402-BFD2-026BCF74DB2A}" destId="{72C8769A-6230-4440-96BA-B650EB0AFDCD}"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A7807A-7075-40E8-BED8-71D61165C7FC}"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FCF9D261-E8E8-4214-8050-FF275F7B67F1}">
      <dgm:prSet phldrT="[Текст]" custT="1"/>
      <dgm:spPr>
        <a:solidFill>
          <a:srgbClr val="E3298F"/>
        </a:solidFill>
      </dgm:spPr>
      <dgm:t>
        <a:bodyPr/>
        <a:lstStyle/>
        <a:p>
          <a:r>
            <a:rPr lang="ru-RU" sz="1800" b="1" dirty="0" err="1" smtClean="0"/>
            <a:t>Мамлекеттик</a:t>
          </a:r>
          <a:r>
            <a:rPr lang="ru-RU" sz="1800" b="1" dirty="0" smtClean="0"/>
            <a:t> стандарт</a:t>
          </a:r>
          <a:endParaRPr lang="ru-RU" sz="1800" b="1" dirty="0"/>
        </a:p>
      </dgm:t>
    </dgm:pt>
    <dgm:pt modelId="{5352F3B3-03A6-4871-BBC0-7F0C822BDC7B}" type="parTrans" cxnId="{2EAEA938-3B80-4110-B72B-C14610A7F6C7}">
      <dgm:prSet/>
      <dgm:spPr/>
      <dgm:t>
        <a:bodyPr/>
        <a:lstStyle/>
        <a:p>
          <a:endParaRPr lang="ru-RU"/>
        </a:p>
      </dgm:t>
    </dgm:pt>
    <dgm:pt modelId="{F152BDA7-E6C6-4E06-BA0B-8C80339D0483}" type="sibTrans" cxnId="{2EAEA938-3B80-4110-B72B-C14610A7F6C7}">
      <dgm:prSet/>
      <dgm:spPr>
        <a:ln>
          <a:solidFill>
            <a:srgbClr val="002060"/>
          </a:solidFill>
        </a:ln>
      </dgm:spPr>
      <dgm:t>
        <a:bodyPr/>
        <a:lstStyle/>
        <a:p>
          <a:endParaRPr lang="ru-RU"/>
        </a:p>
      </dgm:t>
    </dgm:pt>
    <dgm:pt modelId="{09BD2440-261E-4E1E-9223-E0F245349AB4}">
      <dgm:prSet phldrT="[Текст]" custT="1"/>
      <dgm:spPr/>
      <dgm:t>
        <a:bodyPr/>
        <a:lstStyle/>
        <a:p>
          <a:pPr marL="92075" indent="-92075"/>
          <a:r>
            <a:rPr lang="ru-RU" sz="1800" b="1" dirty="0" err="1" smtClean="0">
              <a:latin typeface="Arial" pitchFamily="34" charset="0"/>
              <a:cs typeface="Arial" pitchFamily="34" charset="0"/>
            </a:rPr>
            <a:t>Маалыматтык</a:t>
          </a:r>
          <a:endParaRPr lang="ru-RU" sz="1800" b="1" dirty="0">
            <a:latin typeface="Arial" pitchFamily="34" charset="0"/>
            <a:cs typeface="Arial" pitchFamily="34" charset="0"/>
          </a:endParaRPr>
        </a:p>
      </dgm:t>
    </dgm:pt>
    <dgm:pt modelId="{E68098E6-5881-4570-89F9-C86099D800E9}" type="parTrans" cxnId="{14077B2A-4503-4567-9DDB-47814816E1DC}">
      <dgm:prSet/>
      <dgm:spPr/>
      <dgm:t>
        <a:bodyPr/>
        <a:lstStyle/>
        <a:p>
          <a:endParaRPr lang="ru-RU"/>
        </a:p>
      </dgm:t>
    </dgm:pt>
    <dgm:pt modelId="{E8F982C3-0B5E-484A-98E7-8EC61C3B229E}" type="sibTrans" cxnId="{14077B2A-4503-4567-9DDB-47814816E1DC}">
      <dgm:prSet/>
      <dgm:spPr/>
      <dgm:t>
        <a:bodyPr/>
        <a:lstStyle/>
        <a:p>
          <a:endParaRPr lang="ru-RU"/>
        </a:p>
      </dgm:t>
    </dgm:pt>
    <dgm:pt modelId="{1DBD001C-380C-4A92-B9F0-D13F8C19CF9C}">
      <dgm:prSet phldrT="[Текст]" custT="1"/>
      <dgm:spPr/>
      <dgm:t>
        <a:bodyPr/>
        <a:lstStyle/>
        <a:p>
          <a:pPr marL="92075" indent="-92075"/>
          <a:r>
            <a:rPr lang="ru-RU" sz="1800" b="1" dirty="0" err="1" smtClean="0">
              <a:latin typeface="Arial" pitchFamily="34" charset="0"/>
              <a:cs typeface="Arial" pitchFamily="34" charset="0"/>
            </a:rPr>
            <a:t>Социалдык</a:t>
          </a:r>
          <a:r>
            <a:rPr lang="ru-RU" sz="1800" b="1" dirty="0" smtClean="0">
              <a:latin typeface="Arial" pitchFamily="34" charset="0"/>
              <a:cs typeface="Arial" pitchFamily="34" charset="0"/>
            </a:rPr>
            <a:t>-</a:t>
          </a:r>
          <a:r>
            <a:rPr lang="ru-RU" sz="1800" b="1" dirty="0" err="1" smtClean="0">
              <a:latin typeface="Arial" pitchFamily="34" charset="0"/>
              <a:cs typeface="Arial" pitchFamily="34" charset="0"/>
            </a:rPr>
            <a:t>коммуникатив</a:t>
          </a:r>
          <a:r>
            <a:rPr lang="ru-RU" sz="1800" b="1" dirty="0" smtClean="0">
              <a:latin typeface="Arial" pitchFamily="34" charset="0"/>
              <a:cs typeface="Arial" pitchFamily="34" charset="0"/>
            </a:rPr>
            <a:t>-дик</a:t>
          </a:r>
          <a:endParaRPr lang="ru-RU" sz="1800" b="1" dirty="0">
            <a:latin typeface="Arial" pitchFamily="34" charset="0"/>
            <a:cs typeface="Arial" pitchFamily="34" charset="0"/>
          </a:endParaRPr>
        </a:p>
      </dgm:t>
    </dgm:pt>
    <dgm:pt modelId="{983DCF97-EFEE-4BFA-84E7-AFD11E00FC8D}" type="parTrans" cxnId="{93435831-0158-4386-8DFE-DDC6B2FA0E09}">
      <dgm:prSet/>
      <dgm:spPr/>
      <dgm:t>
        <a:bodyPr/>
        <a:lstStyle/>
        <a:p>
          <a:endParaRPr lang="ru-RU"/>
        </a:p>
      </dgm:t>
    </dgm:pt>
    <dgm:pt modelId="{27B43862-F620-49F4-BD49-D5D367711C4F}" type="sibTrans" cxnId="{93435831-0158-4386-8DFE-DDC6B2FA0E09}">
      <dgm:prSet/>
      <dgm:spPr/>
      <dgm:t>
        <a:bodyPr/>
        <a:lstStyle/>
        <a:p>
          <a:endParaRPr lang="ru-RU"/>
        </a:p>
      </dgm:t>
    </dgm:pt>
    <dgm:pt modelId="{044157F0-7DCB-4EDA-8E76-AF87179C133B}">
      <dgm:prSet phldrT="[Текст]" custT="1"/>
      <dgm:spPr>
        <a:solidFill>
          <a:srgbClr val="E3298F"/>
        </a:solidFill>
      </dgm:spPr>
      <dgm:t>
        <a:bodyPr/>
        <a:lstStyle/>
        <a:p>
          <a:r>
            <a:rPr lang="ru-RU" sz="2000" b="1" dirty="0" err="1" smtClean="0"/>
            <a:t>Предметтик</a:t>
          </a:r>
          <a:r>
            <a:rPr lang="ru-RU" sz="2000" b="1" dirty="0" smtClean="0"/>
            <a:t> стандарт</a:t>
          </a:r>
          <a:endParaRPr lang="ru-RU" sz="2000" b="1" dirty="0"/>
        </a:p>
      </dgm:t>
    </dgm:pt>
    <dgm:pt modelId="{F8E6BD4C-67A2-42B0-9E64-F10C51B71C9F}" type="parTrans" cxnId="{F648446F-ED29-47FA-A544-01F8C55EEBB3}">
      <dgm:prSet/>
      <dgm:spPr/>
      <dgm:t>
        <a:bodyPr/>
        <a:lstStyle/>
        <a:p>
          <a:endParaRPr lang="ru-RU"/>
        </a:p>
      </dgm:t>
    </dgm:pt>
    <dgm:pt modelId="{0E37CCA3-5AFC-4769-B2E0-821FC6AC1188}" type="sibTrans" cxnId="{F648446F-ED29-47FA-A544-01F8C55EEBB3}">
      <dgm:prSet/>
      <dgm:spPr>
        <a:ln>
          <a:solidFill>
            <a:srgbClr val="002060"/>
          </a:solidFill>
        </a:ln>
      </dgm:spPr>
      <dgm:t>
        <a:bodyPr/>
        <a:lstStyle/>
        <a:p>
          <a:endParaRPr lang="ru-RU"/>
        </a:p>
      </dgm:t>
    </dgm:pt>
    <dgm:pt modelId="{266C8FDC-8749-4F28-9DB0-2555CDDEE715}">
      <dgm:prSet phldrT="[Текст]" custT="1"/>
      <dgm:spPr/>
      <dgm:t>
        <a:bodyPr/>
        <a:lstStyle/>
        <a:p>
          <a:pPr marL="92075" indent="-92075"/>
          <a:r>
            <a:rPr lang="ru-RU" sz="1800" b="1" dirty="0" err="1" smtClean="0">
              <a:latin typeface="Arial" pitchFamily="34" charset="0"/>
              <a:cs typeface="Arial" pitchFamily="34" charset="0"/>
            </a:rPr>
            <a:t>Маалыматты</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аң</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сезимдүү</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кабыл</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алат</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башкаларга</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айтып</a:t>
          </a:r>
          <a:r>
            <a:rPr lang="ru-RU" sz="1800" b="1" dirty="0" smtClean="0">
              <a:latin typeface="Arial" pitchFamily="34" charset="0"/>
              <a:cs typeface="Arial" pitchFamily="34" charset="0"/>
            </a:rPr>
            <a:t> берет </a:t>
          </a:r>
          <a:r>
            <a:rPr lang="ru-RU" sz="1800" b="1" dirty="0" err="1" smtClean="0">
              <a:latin typeface="Arial" pitchFamily="34" charset="0"/>
              <a:cs typeface="Arial" pitchFamily="34" charset="0"/>
            </a:rPr>
            <a:t>жана</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колдонот</a:t>
          </a:r>
          <a:endParaRPr lang="ru-RU" sz="1800" b="1" dirty="0">
            <a:latin typeface="Arial" pitchFamily="34" charset="0"/>
            <a:cs typeface="Arial" pitchFamily="34" charset="0"/>
          </a:endParaRPr>
        </a:p>
      </dgm:t>
    </dgm:pt>
    <dgm:pt modelId="{D8AF2E0B-736C-4E34-AB44-F9B1783AAB75}" type="parTrans" cxnId="{CD8591D7-7520-4FBA-8E6D-6D3ECB65F276}">
      <dgm:prSet/>
      <dgm:spPr/>
      <dgm:t>
        <a:bodyPr/>
        <a:lstStyle/>
        <a:p>
          <a:endParaRPr lang="ru-RU"/>
        </a:p>
      </dgm:t>
    </dgm:pt>
    <dgm:pt modelId="{1F96ECE0-4868-46AE-A577-A4CC70291CB6}" type="sibTrans" cxnId="{CD8591D7-7520-4FBA-8E6D-6D3ECB65F276}">
      <dgm:prSet/>
      <dgm:spPr/>
      <dgm:t>
        <a:bodyPr/>
        <a:lstStyle/>
        <a:p>
          <a:endParaRPr lang="ru-RU"/>
        </a:p>
      </dgm:t>
    </dgm:pt>
    <dgm:pt modelId="{FE4E5B53-F186-4F12-B4C7-54C0DEACEB67}">
      <dgm:prSet phldrT="[Текст]" custT="1"/>
      <dgm:spPr/>
      <dgm:t>
        <a:bodyPr/>
        <a:lstStyle/>
        <a:p>
          <a:pPr marL="92075" indent="-92075"/>
          <a:r>
            <a:rPr lang="ru-RU" sz="1800" b="1" dirty="0" err="1" smtClean="0">
              <a:latin typeface="Arial" pitchFamily="34" charset="0"/>
              <a:cs typeface="Arial" pitchFamily="34" charset="0"/>
            </a:rPr>
            <a:t>Эсептөө</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көндүмү</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калыптанат</a:t>
          </a:r>
          <a:endParaRPr lang="ru-RU" sz="1800" b="1" dirty="0">
            <a:latin typeface="Arial" pitchFamily="34" charset="0"/>
            <a:cs typeface="Arial" pitchFamily="34" charset="0"/>
          </a:endParaRPr>
        </a:p>
      </dgm:t>
    </dgm:pt>
    <dgm:pt modelId="{129C1F8F-EB54-49E2-A5D9-5D15D185B8B5}" type="parTrans" cxnId="{DFF5BB80-7BC6-4A29-B997-4BA8115A30B4}">
      <dgm:prSet/>
      <dgm:spPr/>
      <dgm:t>
        <a:bodyPr/>
        <a:lstStyle/>
        <a:p>
          <a:endParaRPr lang="ru-RU"/>
        </a:p>
      </dgm:t>
    </dgm:pt>
    <dgm:pt modelId="{F8DC7F0A-B7A3-4507-A120-296F34957A71}" type="sibTrans" cxnId="{DFF5BB80-7BC6-4A29-B997-4BA8115A30B4}">
      <dgm:prSet/>
      <dgm:spPr/>
      <dgm:t>
        <a:bodyPr/>
        <a:lstStyle/>
        <a:p>
          <a:endParaRPr lang="ru-RU"/>
        </a:p>
      </dgm:t>
    </dgm:pt>
    <dgm:pt modelId="{FDC1EC6A-5132-4476-BFBF-B8AFA5B6CA72}">
      <dgm:prSet phldrT="[Текст]" custT="1"/>
      <dgm:spPr>
        <a:solidFill>
          <a:srgbClr val="E3298F"/>
        </a:solidFill>
      </dgm:spPr>
      <dgm:t>
        <a:bodyPr/>
        <a:lstStyle/>
        <a:p>
          <a:r>
            <a:rPr lang="ru-RU" sz="1800" b="1" dirty="0" err="1" smtClean="0">
              <a:latin typeface="Arial" pitchFamily="34" charset="0"/>
              <a:cs typeface="Arial" pitchFamily="34" charset="0"/>
            </a:rPr>
            <a:t>Деңгээлдер</a:t>
          </a:r>
          <a:r>
            <a:rPr lang="ru-RU" sz="1800" b="1" dirty="0" smtClean="0">
              <a:latin typeface="Arial" pitchFamily="34" charset="0"/>
              <a:cs typeface="Arial" pitchFamily="34" charset="0"/>
            </a:rPr>
            <a:t> </a:t>
          </a:r>
          <a:endParaRPr lang="ru-RU" sz="1800" b="1" dirty="0">
            <a:latin typeface="Arial" pitchFamily="34" charset="0"/>
            <a:cs typeface="Arial" pitchFamily="34" charset="0"/>
          </a:endParaRPr>
        </a:p>
      </dgm:t>
    </dgm:pt>
    <dgm:pt modelId="{2C6645CA-941A-4A9A-B1D6-62B09E4DDB1F}" type="parTrans" cxnId="{920299FA-DC04-4706-81B2-92CDA3C9971A}">
      <dgm:prSet/>
      <dgm:spPr/>
      <dgm:t>
        <a:bodyPr/>
        <a:lstStyle/>
        <a:p>
          <a:endParaRPr lang="ru-RU"/>
        </a:p>
      </dgm:t>
    </dgm:pt>
    <dgm:pt modelId="{D16DAAD5-44F3-42B5-93EF-97F4A3079FF3}" type="sibTrans" cxnId="{920299FA-DC04-4706-81B2-92CDA3C9971A}">
      <dgm:prSet/>
      <dgm:spPr/>
      <dgm:t>
        <a:bodyPr/>
        <a:lstStyle/>
        <a:p>
          <a:endParaRPr lang="ru-RU"/>
        </a:p>
      </dgm:t>
    </dgm:pt>
    <dgm:pt modelId="{CBFB1D58-B488-4466-A7EE-518E0B311039}">
      <dgm:prSet phldrT="[Текст]" custT="1"/>
      <dgm:spPr/>
      <dgm:t>
        <a:bodyPr/>
        <a:lstStyle/>
        <a:p>
          <a:r>
            <a:rPr lang="ru-RU" sz="1800" b="1" dirty="0" err="1" smtClean="0">
              <a:latin typeface="Arial" pitchFamily="34" charset="0"/>
              <a:cs typeface="Arial" pitchFamily="34" charset="0"/>
            </a:rPr>
            <a:t>Репродукттвдүү</a:t>
          </a:r>
          <a:endParaRPr lang="ru-RU" sz="1800" b="1" dirty="0">
            <a:latin typeface="Arial" pitchFamily="34" charset="0"/>
            <a:cs typeface="Arial" pitchFamily="34" charset="0"/>
          </a:endParaRPr>
        </a:p>
      </dgm:t>
    </dgm:pt>
    <dgm:pt modelId="{80F2C897-B24A-4464-B384-393D99A0A785}" type="parTrans" cxnId="{BE802FE4-A151-4808-9593-CAC91C1FA998}">
      <dgm:prSet/>
      <dgm:spPr/>
      <dgm:t>
        <a:bodyPr/>
        <a:lstStyle/>
        <a:p>
          <a:endParaRPr lang="ru-RU"/>
        </a:p>
      </dgm:t>
    </dgm:pt>
    <dgm:pt modelId="{7A1F139D-75E4-4912-89C2-22E2B37FE4B3}" type="sibTrans" cxnId="{BE802FE4-A151-4808-9593-CAC91C1FA998}">
      <dgm:prSet/>
      <dgm:spPr/>
      <dgm:t>
        <a:bodyPr/>
        <a:lstStyle/>
        <a:p>
          <a:endParaRPr lang="ru-RU"/>
        </a:p>
      </dgm:t>
    </dgm:pt>
    <dgm:pt modelId="{91665918-B4CA-4542-AA61-A9C399B4A945}">
      <dgm:prSet phldrT="[Текст]" custT="1"/>
      <dgm:spPr/>
      <dgm:t>
        <a:bodyPr/>
        <a:lstStyle/>
        <a:p>
          <a:pPr marL="92075" indent="-92075"/>
          <a:r>
            <a:rPr lang="ru-RU" sz="1800" b="1" dirty="0" err="1" smtClean="0">
              <a:latin typeface="Arial" pitchFamily="34" charset="0"/>
              <a:cs typeface="Arial" pitchFamily="34" charset="0"/>
            </a:rPr>
            <a:t>Өз</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ишин</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уюштуруу</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жана</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көйгөйлөдү</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чеч</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билүү</a:t>
          </a:r>
          <a:endParaRPr lang="ru-RU" sz="1800" b="1" dirty="0">
            <a:latin typeface="Arial" pitchFamily="34" charset="0"/>
            <a:cs typeface="Arial" pitchFamily="34" charset="0"/>
          </a:endParaRPr>
        </a:p>
      </dgm:t>
    </dgm:pt>
    <dgm:pt modelId="{A83D6229-17E4-412F-B0F1-1732BCA735FB}" type="parTrans" cxnId="{9755CDA3-0312-4797-ADD2-CA270B4313B8}">
      <dgm:prSet/>
      <dgm:spPr/>
      <dgm:t>
        <a:bodyPr/>
        <a:lstStyle/>
        <a:p>
          <a:endParaRPr lang="ru-RU"/>
        </a:p>
      </dgm:t>
    </dgm:pt>
    <dgm:pt modelId="{B3F51D25-4CA0-4665-8A00-67029E9C264D}" type="sibTrans" cxnId="{9755CDA3-0312-4797-ADD2-CA270B4313B8}">
      <dgm:prSet/>
      <dgm:spPr/>
      <dgm:t>
        <a:bodyPr/>
        <a:lstStyle/>
        <a:p>
          <a:endParaRPr lang="ru-RU"/>
        </a:p>
      </dgm:t>
    </dgm:pt>
    <dgm:pt modelId="{B2EF8006-E3ED-4E24-BF72-80BA6E467010}">
      <dgm:prSet phldrT="[Текст]" custT="1"/>
      <dgm:spPr/>
      <dgm:t>
        <a:bodyPr/>
        <a:lstStyle/>
        <a:p>
          <a:pPr marL="92075" indent="-92075"/>
          <a:r>
            <a:rPr lang="ru-RU" sz="1800" b="1" dirty="0" err="1" smtClean="0">
              <a:latin typeface="Arial" pitchFamily="34" charset="0"/>
              <a:cs typeface="Arial" pitchFamily="34" charset="0"/>
            </a:rPr>
            <a:t>Чыгарылган</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мисал</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маселелрди</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талдайт</a:t>
          </a:r>
          <a:endParaRPr lang="ru-RU" sz="1800" b="1" dirty="0">
            <a:latin typeface="Arial" pitchFamily="34" charset="0"/>
            <a:cs typeface="Arial" pitchFamily="34" charset="0"/>
          </a:endParaRPr>
        </a:p>
      </dgm:t>
    </dgm:pt>
    <dgm:pt modelId="{68879317-A871-46C7-82BA-14927A1B0FCB}" type="parTrans" cxnId="{AA2807E9-1457-435B-B497-C3B9748D548F}">
      <dgm:prSet/>
      <dgm:spPr/>
      <dgm:t>
        <a:bodyPr/>
        <a:lstStyle/>
        <a:p>
          <a:endParaRPr lang="ru-RU"/>
        </a:p>
      </dgm:t>
    </dgm:pt>
    <dgm:pt modelId="{6E9616F2-83AA-4B07-B53A-F653F15505EF}" type="sibTrans" cxnId="{AA2807E9-1457-435B-B497-C3B9748D548F}">
      <dgm:prSet/>
      <dgm:spPr/>
      <dgm:t>
        <a:bodyPr/>
        <a:lstStyle/>
        <a:p>
          <a:endParaRPr lang="ru-RU"/>
        </a:p>
      </dgm:t>
    </dgm:pt>
    <dgm:pt modelId="{2E0E9A1F-5E56-4A6C-886D-06A08334488C}">
      <dgm:prSet phldrT="[Текст]" custT="1"/>
      <dgm:spPr/>
      <dgm:t>
        <a:bodyPr/>
        <a:lstStyle/>
        <a:p>
          <a:pPr marL="92075" indent="-92075"/>
          <a:r>
            <a:rPr lang="ru-RU" sz="1800" b="1" dirty="0" err="1" smtClean="0">
              <a:latin typeface="Arial" pitchFamily="34" charset="0"/>
              <a:cs typeface="Arial" pitchFamily="34" charset="0"/>
            </a:rPr>
            <a:t>Жашоо</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тиричилиги</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менен</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байланышты-рат</a:t>
          </a:r>
          <a:r>
            <a:rPr lang="ru-RU" sz="1800" b="1" dirty="0" smtClean="0">
              <a:latin typeface="Arial" pitchFamily="34" charset="0"/>
              <a:cs typeface="Arial" pitchFamily="34" charset="0"/>
            </a:rPr>
            <a:t>, </a:t>
          </a:r>
          <a:r>
            <a:rPr lang="ru-RU" sz="1800" b="1" dirty="0" err="1" smtClean="0">
              <a:latin typeface="Arial" pitchFamily="34" charset="0"/>
              <a:cs typeface="Arial" pitchFamily="34" charset="0"/>
            </a:rPr>
            <a:t>колдонот</a:t>
          </a:r>
          <a:r>
            <a:rPr lang="ru-RU" sz="1800" b="1" dirty="0" smtClean="0">
              <a:latin typeface="Arial" pitchFamily="34" charset="0"/>
              <a:cs typeface="Arial" pitchFamily="34" charset="0"/>
            </a:rPr>
            <a:t>.</a:t>
          </a:r>
          <a:endParaRPr lang="ru-RU" sz="1800" b="1" dirty="0">
            <a:latin typeface="Arial" pitchFamily="34" charset="0"/>
            <a:cs typeface="Arial" pitchFamily="34" charset="0"/>
          </a:endParaRPr>
        </a:p>
      </dgm:t>
    </dgm:pt>
    <dgm:pt modelId="{2FEFAFBC-5F18-425D-8AE0-CABAE61EEC1B}" type="parTrans" cxnId="{495D9663-7E28-4F12-BE0F-1E527BBE0088}">
      <dgm:prSet/>
      <dgm:spPr/>
      <dgm:t>
        <a:bodyPr/>
        <a:lstStyle/>
        <a:p>
          <a:endParaRPr lang="ru-RU"/>
        </a:p>
      </dgm:t>
    </dgm:pt>
    <dgm:pt modelId="{819822A5-C19E-4150-AC01-75B9BAFA6D26}" type="sibTrans" cxnId="{495D9663-7E28-4F12-BE0F-1E527BBE0088}">
      <dgm:prSet/>
      <dgm:spPr/>
      <dgm:t>
        <a:bodyPr/>
        <a:lstStyle/>
        <a:p>
          <a:endParaRPr lang="ru-RU"/>
        </a:p>
      </dgm:t>
    </dgm:pt>
    <dgm:pt modelId="{6C7E7B70-EC76-4F58-8437-FCAB14487CD3}">
      <dgm:prSet phldrT="[Текст]" custT="1"/>
      <dgm:spPr/>
      <dgm:t>
        <a:bodyPr/>
        <a:lstStyle/>
        <a:p>
          <a:r>
            <a:rPr lang="ru-RU" sz="1800" b="1" dirty="0" err="1" smtClean="0">
              <a:latin typeface="Arial" pitchFamily="34" charset="0"/>
              <a:cs typeface="Arial" pitchFamily="34" charset="0"/>
            </a:rPr>
            <a:t>Продуктивдүү</a:t>
          </a:r>
          <a:endParaRPr lang="ru-RU" sz="1800" b="1" dirty="0">
            <a:latin typeface="Arial" pitchFamily="34" charset="0"/>
            <a:cs typeface="Arial" pitchFamily="34" charset="0"/>
          </a:endParaRPr>
        </a:p>
      </dgm:t>
    </dgm:pt>
    <dgm:pt modelId="{FBF7E43E-210A-40A0-AB87-A6664E6E2954}" type="parTrans" cxnId="{4F0B3180-8597-471A-9F50-8C32BA751701}">
      <dgm:prSet/>
      <dgm:spPr/>
      <dgm:t>
        <a:bodyPr/>
        <a:lstStyle/>
        <a:p>
          <a:endParaRPr lang="ru-RU"/>
        </a:p>
      </dgm:t>
    </dgm:pt>
    <dgm:pt modelId="{2EE107F3-E506-406A-898F-C836E004C9CE}" type="sibTrans" cxnId="{4F0B3180-8597-471A-9F50-8C32BA751701}">
      <dgm:prSet/>
      <dgm:spPr/>
      <dgm:t>
        <a:bodyPr/>
        <a:lstStyle/>
        <a:p>
          <a:endParaRPr lang="ru-RU"/>
        </a:p>
      </dgm:t>
    </dgm:pt>
    <dgm:pt modelId="{6F5B1CDD-C560-49B4-9D13-86B72D933FA4}">
      <dgm:prSet phldrT="[Текст]" custT="1"/>
      <dgm:spPr/>
      <dgm:t>
        <a:bodyPr/>
        <a:lstStyle/>
        <a:p>
          <a:r>
            <a:rPr lang="ru-RU" sz="1800" b="1" dirty="0" err="1" smtClean="0">
              <a:latin typeface="Arial" pitchFamily="34" charset="0"/>
              <a:cs typeface="Arial" pitchFamily="34" charset="0"/>
            </a:rPr>
            <a:t>креативдүү</a:t>
          </a:r>
          <a:endParaRPr lang="ru-RU" sz="1800" b="1" dirty="0">
            <a:latin typeface="Arial" pitchFamily="34" charset="0"/>
            <a:cs typeface="Arial" pitchFamily="34" charset="0"/>
          </a:endParaRPr>
        </a:p>
      </dgm:t>
    </dgm:pt>
    <dgm:pt modelId="{2B22BFFA-3D97-46A5-AB61-80D3EA09C9EE}" type="parTrans" cxnId="{4C06A849-0CDA-4320-9B42-AFF78A31C144}">
      <dgm:prSet/>
      <dgm:spPr/>
      <dgm:t>
        <a:bodyPr/>
        <a:lstStyle/>
        <a:p>
          <a:endParaRPr lang="ru-RU"/>
        </a:p>
      </dgm:t>
    </dgm:pt>
    <dgm:pt modelId="{43ABEB7A-6C3C-43B5-A37F-4B8C077021C4}" type="sibTrans" cxnId="{4C06A849-0CDA-4320-9B42-AFF78A31C144}">
      <dgm:prSet/>
      <dgm:spPr/>
      <dgm:t>
        <a:bodyPr/>
        <a:lstStyle/>
        <a:p>
          <a:endParaRPr lang="ru-RU"/>
        </a:p>
      </dgm:t>
    </dgm:pt>
    <dgm:pt modelId="{CCFD8EA3-4BB1-401C-A320-E44662940D23}" type="pres">
      <dgm:prSet presAssocID="{9BA7807A-7075-40E8-BED8-71D61165C7FC}" presName="Name0" presStyleCnt="0">
        <dgm:presLayoutVars>
          <dgm:dir/>
          <dgm:animLvl val="lvl"/>
          <dgm:resizeHandles val="exact"/>
        </dgm:presLayoutVars>
      </dgm:prSet>
      <dgm:spPr/>
      <dgm:t>
        <a:bodyPr/>
        <a:lstStyle/>
        <a:p>
          <a:endParaRPr lang="ru-RU"/>
        </a:p>
      </dgm:t>
    </dgm:pt>
    <dgm:pt modelId="{CBAC2654-E0D5-41A8-92A2-990BE8DC0E23}" type="pres">
      <dgm:prSet presAssocID="{9BA7807A-7075-40E8-BED8-71D61165C7FC}" presName="tSp" presStyleCnt="0"/>
      <dgm:spPr/>
    </dgm:pt>
    <dgm:pt modelId="{54459E83-803E-4AA1-927D-088D2860B849}" type="pres">
      <dgm:prSet presAssocID="{9BA7807A-7075-40E8-BED8-71D61165C7FC}" presName="bSp" presStyleCnt="0"/>
      <dgm:spPr/>
    </dgm:pt>
    <dgm:pt modelId="{7995631D-866F-494A-8128-535242BAD839}" type="pres">
      <dgm:prSet presAssocID="{9BA7807A-7075-40E8-BED8-71D61165C7FC}" presName="process" presStyleCnt="0"/>
      <dgm:spPr/>
    </dgm:pt>
    <dgm:pt modelId="{0668B5AB-A0A9-43E1-AF9B-F2BC5601135E}" type="pres">
      <dgm:prSet presAssocID="{FCF9D261-E8E8-4214-8050-FF275F7B67F1}" presName="composite1" presStyleCnt="0"/>
      <dgm:spPr/>
    </dgm:pt>
    <dgm:pt modelId="{3610AE2C-4E80-461D-B71B-ECC667782BBD}" type="pres">
      <dgm:prSet presAssocID="{FCF9D261-E8E8-4214-8050-FF275F7B67F1}" presName="dummyNode1" presStyleLbl="node1" presStyleIdx="0" presStyleCnt="3"/>
      <dgm:spPr/>
    </dgm:pt>
    <dgm:pt modelId="{FDED5524-9CEF-48EF-976B-4E80EB641E8E}" type="pres">
      <dgm:prSet presAssocID="{FCF9D261-E8E8-4214-8050-FF275F7B67F1}" presName="childNode1" presStyleLbl="bgAcc1" presStyleIdx="0" presStyleCnt="3" custScaleY="131050" custLinFactNeighborX="13436">
        <dgm:presLayoutVars>
          <dgm:bulletEnabled val="1"/>
        </dgm:presLayoutVars>
      </dgm:prSet>
      <dgm:spPr/>
      <dgm:t>
        <a:bodyPr/>
        <a:lstStyle/>
        <a:p>
          <a:endParaRPr lang="ru-RU"/>
        </a:p>
      </dgm:t>
    </dgm:pt>
    <dgm:pt modelId="{62FF56EA-69F3-4F65-B57A-4A0FB378D0CC}" type="pres">
      <dgm:prSet presAssocID="{FCF9D261-E8E8-4214-8050-FF275F7B67F1}" presName="childNode1tx" presStyleLbl="bgAcc1" presStyleIdx="0" presStyleCnt="3">
        <dgm:presLayoutVars>
          <dgm:bulletEnabled val="1"/>
        </dgm:presLayoutVars>
      </dgm:prSet>
      <dgm:spPr/>
      <dgm:t>
        <a:bodyPr/>
        <a:lstStyle/>
        <a:p>
          <a:endParaRPr lang="ru-RU"/>
        </a:p>
      </dgm:t>
    </dgm:pt>
    <dgm:pt modelId="{34B1C45F-6D2E-4BF8-978F-4B30F45CEF33}" type="pres">
      <dgm:prSet presAssocID="{FCF9D261-E8E8-4214-8050-FF275F7B67F1}" presName="parentNode1" presStyleLbl="node1" presStyleIdx="0" presStyleCnt="3" custLinFactNeighborX="-1908" custLinFactNeighborY="42597">
        <dgm:presLayoutVars>
          <dgm:chMax val="1"/>
          <dgm:bulletEnabled val="1"/>
        </dgm:presLayoutVars>
      </dgm:prSet>
      <dgm:spPr/>
      <dgm:t>
        <a:bodyPr/>
        <a:lstStyle/>
        <a:p>
          <a:endParaRPr lang="ru-RU"/>
        </a:p>
      </dgm:t>
    </dgm:pt>
    <dgm:pt modelId="{3C767FC6-6D75-4C81-BB2D-E81A775EE37B}" type="pres">
      <dgm:prSet presAssocID="{FCF9D261-E8E8-4214-8050-FF275F7B67F1}" presName="connSite1" presStyleCnt="0"/>
      <dgm:spPr/>
    </dgm:pt>
    <dgm:pt modelId="{06599E32-42BD-45F9-B461-27FB1676B418}" type="pres">
      <dgm:prSet presAssocID="{F152BDA7-E6C6-4E06-BA0B-8C80339D0483}" presName="Name9" presStyleLbl="sibTrans2D1" presStyleIdx="0" presStyleCnt="2" custAng="1294576" custScaleX="122234" custLinFactNeighborX="2013" custLinFactNeighborY="3153"/>
      <dgm:spPr/>
      <dgm:t>
        <a:bodyPr/>
        <a:lstStyle/>
        <a:p>
          <a:endParaRPr lang="ru-RU"/>
        </a:p>
      </dgm:t>
    </dgm:pt>
    <dgm:pt modelId="{BC89988C-C5F6-4907-8490-D2DDC9ABA418}" type="pres">
      <dgm:prSet presAssocID="{044157F0-7DCB-4EDA-8E76-AF87179C133B}" presName="composite2" presStyleCnt="0"/>
      <dgm:spPr/>
    </dgm:pt>
    <dgm:pt modelId="{53E5B79A-3226-4187-83B2-CE28A28B73C4}" type="pres">
      <dgm:prSet presAssocID="{044157F0-7DCB-4EDA-8E76-AF87179C133B}" presName="dummyNode2" presStyleLbl="node1" presStyleIdx="0" presStyleCnt="3"/>
      <dgm:spPr/>
    </dgm:pt>
    <dgm:pt modelId="{B978D333-CE67-4F3C-8F02-C4C496FFD68A}" type="pres">
      <dgm:prSet presAssocID="{044157F0-7DCB-4EDA-8E76-AF87179C133B}" presName="childNode2" presStyleLbl="bgAcc1" presStyleIdx="1" presStyleCnt="3" custScaleX="124814" custScaleY="208984">
        <dgm:presLayoutVars>
          <dgm:bulletEnabled val="1"/>
        </dgm:presLayoutVars>
      </dgm:prSet>
      <dgm:spPr/>
      <dgm:t>
        <a:bodyPr/>
        <a:lstStyle/>
        <a:p>
          <a:endParaRPr lang="ru-RU"/>
        </a:p>
      </dgm:t>
    </dgm:pt>
    <dgm:pt modelId="{F5A6BD41-6D79-420F-8B31-D9F67B96600A}" type="pres">
      <dgm:prSet presAssocID="{044157F0-7DCB-4EDA-8E76-AF87179C133B}" presName="childNode2tx" presStyleLbl="bgAcc1" presStyleIdx="1" presStyleCnt="3">
        <dgm:presLayoutVars>
          <dgm:bulletEnabled val="1"/>
        </dgm:presLayoutVars>
      </dgm:prSet>
      <dgm:spPr/>
      <dgm:t>
        <a:bodyPr/>
        <a:lstStyle/>
        <a:p>
          <a:endParaRPr lang="ru-RU"/>
        </a:p>
      </dgm:t>
    </dgm:pt>
    <dgm:pt modelId="{86352273-7637-4EF3-B9F3-F1F5F2B3F3AB}" type="pres">
      <dgm:prSet presAssocID="{044157F0-7DCB-4EDA-8E76-AF87179C133B}" presName="parentNode2" presStyleLbl="node1" presStyleIdx="1" presStyleCnt="3" custLinFactNeighborX="-18313" custLinFactNeighborY="-77652">
        <dgm:presLayoutVars>
          <dgm:chMax val="0"/>
          <dgm:bulletEnabled val="1"/>
        </dgm:presLayoutVars>
      </dgm:prSet>
      <dgm:spPr/>
      <dgm:t>
        <a:bodyPr/>
        <a:lstStyle/>
        <a:p>
          <a:endParaRPr lang="ru-RU"/>
        </a:p>
      </dgm:t>
    </dgm:pt>
    <dgm:pt modelId="{A03FD516-094D-4236-91F8-75C18AC9EF0A}" type="pres">
      <dgm:prSet presAssocID="{044157F0-7DCB-4EDA-8E76-AF87179C133B}" presName="connSite2" presStyleCnt="0"/>
      <dgm:spPr/>
    </dgm:pt>
    <dgm:pt modelId="{4455B5AD-8A0E-4B04-BB4E-365435E88AAC}" type="pres">
      <dgm:prSet presAssocID="{0E37CCA3-5AFC-4769-B2E0-821FC6AC1188}" presName="Name18" presStyleLbl="sibTrans2D1" presStyleIdx="1" presStyleCnt="2" custLinFactNeighborY="2872"/>
      <dgm:spPr/>
      <dgm:t>
        <a:bodyPr/>
        <a:lstStyle/>
        <a:p>
          <a:endParaRPr lang="ru-RU"/>
        </a:p>
      </dgm:t>
    </dgm:pt>
    <dgm:pt modelId="{8664AA07-3B9B-4047-B777-716BFDCB07F3}" type="pres">
      <dgm:prSet presAssocID="{FDC1EC6A-5132-4476-BFBF-B8AFA5B6CA72}" presName="composite1" presStyleCnt="0"/>
      <dgm:spPr/>
    </dgm:pt>
    <dgm:pt modelId="{6EB7FEBA-AF4B-42AE-9689-5CDA1FAFDE96}" type="pres">
      <dgm:prSet presAssocID="{FDC1EC6A-5132-4476-BFBF-B8AFA5B6CA72}" presName="dummyNode1" presStyleLbl="node1" presStyleIdx="1" presStyleCnt="3"/>
      <dgm:spPr/>
    </dgm:pt>
    <dgm:pt modelId="{0F833EA5-B1FF-4C3D-8AB6-D315E5BB1559}" type="pres">
      <dgm:prSet presAssocID="{FDC1EC6A-5132-4476-BFBF-B8AFA5B6CA72}" presName="childNode1" presStyleLbl="bgAcc1" presStyleIdx="2" presStyleCnt="3">
        <dgm:presLayoutVars>
          <dgm:bulletEnabled val="1"/>
        </dgm:presLayoutVars>
      </dgm:prSet>
      <dgm:spPr/>
      <dgm:t>
        <a:bodyPr/>
        <a:lstStyle/>
        <a:p>
          <a:endParaRPr lang="ru-RU"/>
        </a:p>
      </dgm:t>
    </dgm:pt>
    <dgm:pt modelId="{75F95EDF-7B1F-4397-BD01-53CDD77F2923}" type="pres">
      <dgm:prSet presAssocID="{FDC1EC6A-5132-4476-BFBF-B8AFA5B6CA72}" presName="childNode1tx" presStyleLbl="bgAcc1" presStyleIdx="2" presStyleCnt="3">
        <dgm:presLayoutVars>
          <dgm:bulletEnabled val="1"/>
        </dgm:presLayoutVars>
      </dgm:prSet>
      <dgm:spPr/>
      <dgm:t>
        <a:bodyPr/>
        <a:lstStyle/>
        <a:p>
          <a:endParaRPr lang="ru-RU"/>
        </a:p>
      </dgm:t>
    </dgm:pt>
    <dgm:pt modelId="{DE9297E2-B8AB-4CAD-8B56-F1E340968FFA}" type="pres">
      <dgm:prSet presAssocID="{FDC1EC6A-5132-4476-BFBF-B8AFA5B6CA72}" presName="parentNode1" presStyleLbl="node1" presStyleIdx="2" presStyleCnt="3" custLinFactNeighborX="-17796">
        <dgm:presLayoutVars>
          <dgm:chMax val="1"/>
          <dgm:bulletEnabled val="1"/>
        </dgm:presLayoutVars>
      </dgm:prSet>
      <dgm:spPr/>
      <dgm:t>
        <a:bodyPr/>
        <a:lstStyle/>
        <a:p>
          <a:endParaRPr lang="ru-RU"/>
        </a:p>
      </dgm:t>
    </dgm:pt>
    <dgm:pt modelId="{18C232F1-6CE6-4A19-979D-6F3D2BE40A44}" type="pres">
      <dgm:prSet presAssocID="{FDC1EC6A-5132-4476-BFBF-B8AFA5B6CA72}" presName="connSite1" presStyleCnt="0"/>
      <dgm:spPr/>
    </dgm:pt>
  </dgm:ptLst>
  <dgm:cxnLst>
    <dgm:cxn modelId="{ACC72DC9-5A04-41AA-9A6D-C77ECE7D49BE}" type="presOf" srcId="{6F5B1CDD-C560-49B4-9D13-86B72D933FA4}" destId="{75F95EDF-7B1F-4397-BD01-53CDD77F2923}" srcOrd="1" destOrd="2" presId="urn:microsoft.com/office/officeart/2005/8/layout/hProcess4"/>
    <dgm:cxn modelId="{330241CE-EAFD-41E9-8669-5BDB63657BA9}" type="presOf" srcId="{266C8FDC-8749-4F28-9DB0-2555CDDEE715}" destId="{F5A6BD41-6D79-420F-8B31-D9F67B96600A}" srcOrd="1" destOrd="0" presId="urn:microsoft.com/office/officeart/2005/8/layout/hProcess4"/>
    <dgm:cxn modelId="{DE942CC8-D274-42B6-9B56-2C77CB300D9A}" type="presOf" srcId="{9BA7807A-7075-40E8-BED8-71D61165C7FC}" destId="{CCFD8EA3-4BB1-401C-A320-E44662940D23}" srcOrd="0" destOrd="0" presId="urn:microsoft.com/office/officeart/2005/8/layout/hProcess4"/>
    <dgm:cxn modelId="{2EAEA938-3B80-4110-B72B-C14610A7F6C7}" srcId="{9BA7807A-7075-40E8-BED8-71D61165C7FC}" destId="{FCF9D261-E8E8-4214-8050-FF275F7B67F1}" srcOrd="0" destOrd="0" parTransId="{5352F3B3-03A6-4871-BBC0-7F0C822BDC7B}" sibTransId="{F152BDA7-E6C6-4E06-BA0B-8C80339D0483}"/>
    <dgm:cxn modelId="{AA2807E9-1457-435B-B497-C3B9748D548F}" srcId="{044157F0-7DCB-4EDA-8E76-AF87179C133B}" destId="{B2EF8006-E3ED-4E24-BF72-80BA6E467010}" srcOrd="2" destOrd="0" parTransId="{68879317-A871-46C7-82BA-14927A1B0FCB}" sibTransId="{6E9616F2-83AA-4B07-B53A-F653F15505EF}"/>
    <dgm:cxn modelId="{4C06A849-0CDA-4320-9B42-AFF78A31C144}" srcId="{FDC1EC6A-5132-4476-BFBF-B8AFA5B6CA72}" destId="{6F5B1CDD-C560-49B4-9D13-86B72D933FA4}" srcOrd="2" destOrd="0" parTransId="{2B22BFFA-3D97-46A5-AB61-80D3EA09C9EE}" sibTransId="{43ABEB7A-6C3C-43B5-A37F-4B8C077021C4}"/>
    <dgm:cxn modelId="{592FFBF2-D987-4D3A-BE3A-3E428787B678}" type="presOf" srcId="{FCF9D261-E8E8-4214-8050-FF275F7B67F1}" destId="{34B1C45F-6D2E-4BF8-978F-4B30F45CEF33}" srcOrd="0" destOrd="0" presId="urn:microsoft.com/office/officeart/2005/8/layout/hProcess4"/>
    <dgm:cxn modelId="{2F6C57B3-3E9B-4130-9391-07DBDB6E7D5D}" type="presOf" srcId="{F152BDA7-E6C6-4E06-BA0B-8C80339D0483}" destId="{06599E32-42BD-45F9-B461-27FB1676B418}" srcOrd="0" destOrd="0" presId="urn:microsoft.com/office/officeart/2005/8/layout/hProcess4"/>
    <dgm:cxn modelId="{89B7E848-C486-4B5F-BAA0-5B2C9B5A8B82}" type="presOf" srcId="{B2EF8006-E3ED-4E24-BF72-80BA6E467010}" destId="{B978D333-CE67-4F3C-8F02-C4C496FFD68A}" srcOrd="0" destOrd="2" presId="urn:microsoft.com/office/officeart/2005/8/layout/hProcess4"/>
    <dgm:cxn modelId="{B3FA02E4-88EC-437C-9225-1CF842856875}" type="presOf" srcId="{B2EF8006-E3ED-4E24-BF72-80BA6E467010}" destId="{F5A6BD41-6D79-420F-8B31-D9F67B96600A}" srcOrd="1" destOrd="2" presId="urn:microsoft.com/office/officeart/2005/8/layout/hProcess4"/>
    <dgm:cxn modelId="{84A103C7-7E72-482F-AA13-6B20401BCD53}" type="presOf" srcId="{044157F0-7DCB-4EDA-8E76-AF87179C133B}" destId="{86352273-7637-4EF3-B9F3-F1F5F2B3F3AB}" srcOrd="0" destOrd="0" presId="urn:microsoft.com/office/officeart/2005/8/layout/hProcess4"/>
    <dgm:cxn modelId="{BE802FE4-A151-4808-9593-CAC91C1FA998}" srcId="{FDC1EC6A-5132-4476-BFBF-B8AFA5B6CA72}" destId="{CBFB1D58-B488-4466-A7EE-518E0B311039}" srcOrd="0" destOrd="0" parTransId="{80F2C897-B24A-4464-B384-393D99A0A785}" sibTransId="{7A1F139D-75E4-4912-89C2-22E2B37FE4B3}"/>
    <dgm:cxn modelId="{0E19B364-131C-44F3-A173-9084D5BC3037}" type="presOf" srcId="{09BD2440-261E-4E1E-9223-E0F245349AB4}" destId="{62FF56EA-69F3-4F65-B57A-4A0FB378D0CC}" srcOrd="1" destOrd="0" presId="urn:microsoft.com/office/officeart/2005/8/layout/hProcess4"/>
    <dgm:cxn modelId="{F092DC86-6F74-41B6-9A05-E7486D917479}" type="presOf" srcId="{6C7E7B70-EC76-4F58-8437-FCAB14487CD3}" destId="{0F833EA5-B1FF-4C3D-8AB6-D315E5BB1559}" srcOrd="0" destOrd="1" presId="urn:microsoft.com/office/officeart/2005/8/layout/hProcess4"/>
    <dgm:cxn modelId="{9755CDA3-0312-4797-ADD2-CA270B4313B8}" srcId="{FCF9D261-E8E8-4214-8050-FF275F7B67F1}" destId="{91665918-B4CA-4542-AA61-A9C399B4A945}" srcOrd="2" destOrd="0" parTransId="{A83D6229-17E4-412F-B0F1-1732BCA735FB}" sibTransId="{B3F51D25-4CA0-4665-8A00-67029E9C264D}"/>
    <dgm:cxn modelId="{F1D1D341-95E5-4533-B06F-7D9D695FF6F2}" type="presOf" srcId="{6F5B1CDD-C560-49B4-9D13-86B72D933FA4}" destId="{0F833EA5-B1FF-4C3D-8AB6-D315E5BB1559}" srcOrd="0" destOrd="2" presId="urn:microsoft.com/office/officeart/2005/8/layout/hProcess4"/>
    <dgm:cxn modelId="{B16C2EAE-AD2E-4E6B-A646-9F9B7EB5D313}" type="presOf" srcId="{2E0E9A1F-5E56-4A6C-886D-06A08334488C}" destId="{F5A6BD41-6D79-420F-8B31-D9F67B96600A}" srcOrd="1" destOrd="3" presId="urn:microsoft.com/office/officeart/2005/8/layout/hProcess4"/>
    <dgm:cxn modelId="{4F0B3180-8597-471A-9F50-8C32BA751701}" srcId="{FDC1EC6A-5132-4476-BFBF-B8AFA5B6CA72}" destId="{6C7E7B70-EC76-4F58-8437-FCAB14487CD3}" srcOrd="1" destOrd="0" parTransId="{FBF7E43E-210A-40A0-AB87-A6664E6E2954}" sibTransId="{2EE107F3-E506-406A-898F-C836E004C9CE}"/>
    <dgm:cxn modelId="{64273A4A-FD1B-40C2-A133-20DA01F298E9}" type="presOf" srcId="{FDC1EC6A-5132-4476-BFBF-B8AFA5B6CA72}" destId="{DE9297E2-B8AB-4CAD-8B56-F1E340968FFA}" srcOrd="0" destOrd="0" presId="urn:microsoft.com/office/officeart/2005/8/layout/hProcess4"/>
    <dgm:cxn modelId="{920299FA-DC04-4706-81B2-92CDA3C9971A}" srcId="{9BA7807A-7075-40E8-BED8-71D61165C7FC}" destId="{FDC1EC6A-5132-4476-BFBF-B8AFA5B6CA72}" srcOrd="2" destOrd="0" parTransId="{2C6645CA-941A-4A9A-B1D6-62B09E4DDB1F}" sibTransId="{D16DAAD5-44F3-42B5-93EF-97F4A3079FF3}"/>
    <dgm:cxn modelId="{DFF5BB80-7BC6-4A29-B997-4BA8115A30B4}" srcId="{044157F0-7DCB-4EDA-8E76-AF87179C133B}" destId="{FE4E5B53-F186-4F12-B4C7-54C0DEACEB67}" srcOrd="1" destOrd="0" parTransId="{129C1F8F-EB54-49E2-A5D9-5D15D185B8B5}" sibTransId="{F8DC7F0A-B7A3-4507-A120-296F34957A71}"/>
    <dgm:cxn modelId="{8691B752-4224-48BB-B7A8-38ABEE5477C7}" type="presOf" srcId="{1DBD001C-380C-4A92-B9F0-D13F8C19CF9C}" destId="{FDED5524-9CEF-48EF-976B-4E80EB641E8E}" srcOrd="0" destOrd="1" presId="urn:microsoft.com/office/officeart/2005/8/layout/hProcess4"/>
    <dgm:cxn modelId="{3D713278-D2C7-4734-9DB8-7165DF779767}" type="presOf" srcId="{91665918-B4CA-4542-AA61-A9C399B4A945}" destId="{FDED5524-9CEF-48EF-976B-4E80EB641E8E}" srcOrd="0" destOrd="2" presId="urn:microsoft.com/office/officeart/2005/8/layout/hProcess4"/>
    <dgm:cxn modelId="{18001FA2-6FBA-4D3F-A050-08C6A599670E}" type="presOf" srcId="{CBFB1D58-B488-4466-A7EE-518E0B311039}" destId="{0F833EA5-B1FF-4C3D-8AB6-D315E5BB1559}" srcOrd="0" destOrd="0" presId="urn:microsoft.com/office/officeart/2005/8/layout/hProcess4"/>
    <dgm:cxn modelId="{14077B2A-4503-4567-9DDB-47814816E1DC}" srcId="{FCF9D261-E8E8-4214-8050-FF275F7B67F1}" destId="{09BD2440-261E-4E1E-9223-E0F245349AB4}" srcOrd="0" destOrd="0" parTransId="{E68098E6-5881-4570-89F9-C86099D800E9}" sibTransId="{E8F982C3-0B5E-484A-98E7-8EC61C3B229E}"/>
    <dgm:cxn modelId="{F648446F-ED29-47FA-A544-01F8C55EEBB3}" srcId="{9BA7807A-7075-40E8-BED8-71D61165C7FC}" destId="{044157F0-7DCB-4EDA-8E76-AF87179C133B}" srcOrd="1" destOrd="0" parTransId="{F8E6BD4C-67A2-42B0-9E64-F10C51B71C9F}" sibTransId="{0E37CCA3-5AFC-4769-B2E0-821FC6AC1188}"/>
    <dgm:cxn modelId="{076947BA-A63F-48F5-A279-D08572A23DBF}" type="presOf" srcId="{2E0E9A1F-5E56-4A6C-886D-06A08334488C}" destId="{B978D333-CE67-4F3C-8F02-C4C496FFD68A}" srcOrd="0" destOrd="3" presId="urn:microsoft.com/office/officeart/2005/8/layout/hProcess4"/>
    <dgm:cxn modelId="{495D9663-7E28-4F12-BE0F-1E527BBE0088}" srcId="{044157F0-7DCB-4EDA-8E76-AF87179C133B}" destId="{2E0E9A1F-5E56-4A6C-886D-06A08334488C}" srcOrd="3" destOrd="0" parTransId="{2FEFAFBC-5F18-425D-8AE0-CABAE61EEC1B}" sibTransId="{819822A5-C19E-4150-AC01-75B9BAFA6D26}"/>
    <dgm:cxn modelId="{98A2A5CB-9A15-48E8-B284-F876451A8A63}" type="presOf" srcId="{FE4E5B53-F186-4F12-B4C7-54C0DEACEB67}" destId="{F5A6BD41-6D79-420F-8B31-D9F67B96600A}" srcOrd="1" destOrd="1" presId="urn:microsoft.com/office/officeart/2005/8/layout/hProcess4"/>
    <dgm:cxn modelId="{8342C3CE-00AF-44E9-9B3F-BD177305D0E1}" type="presOf" srcId="{CBFB1D58-B488-4466-A7EE-518E0B311039}" destId="{75F95EDF-7B1F-4397-BD01-53CDD77F2923}" srcOrd="1" destOrd="0" presId="urn:microsoft.com/office/officeart/2005/8/layout/hProcess4"/>
    <dgm:cxn modelId="{6F7644D3-2A8E-4F3A-9077-29E2EE8EF846}" type="presOf" srcId="{1DBD001C-380C-4A92-B9F0-D13F8C19CF9C}" destId="{62FF56EA-69F3-4F65-B57A-4A0FB378D0CC}" srcOrd="1" destOrd="1" presId="urn:microsoft.com/office/officeart/2005/8/layout/hProcess4"/>
    <dgm:cxn modelId="{DB35925B-17FB-4B20-AB94-517BF414E600}" type="presOf" srcId="{6C7E7B70-EC76-4F58-8437-FCAB14487CD3}" destId="{75F95EDF-7B1F-4397-BD01-53CDD77F2923}" srcOrd="1" destOrd="1" presId="urn:microsoft.com/office/officeart/2005/8/layout/hProcess4"/>
    <dgm:cxn modelId="{F60CD829-0343-4931-B020-2CCD41613C2C}" type="presOf" srcId="{0E37CCA3-5AFC-4769-B2E0-821FC6AC1188}" destId="{4455B5AD-8A0E-4B04-BB4E-365435E88AAC}" srcOrd="0" destOrd="0" presId="urn:microsoft.com/office/officeart/2005/8/layout/hProcess4"/>
    <dgm:cxn modelId="{10156B50-3E3B-42E8-A2E9-5212037EC302}" type="presOf" srcId="{09BD2440-261E-4E1E-9223-E0F245349AB4}" destId="{FDED5524-9CEF-48EF-976B-4E80EB641E8E}" srcOrd="0" destOrd="0" presId="urn:microsoft.com/office/officeart/2005/8/layout/hProcess4"/>
    <dgm:cxn modelId="{93435831-0158-4386-8DFE-DDC6B2FA0E09}" srcId="{FCF9D261-E8E8-4214-8050-FF275F7B67F1}" destId="{1DBD001C-380C-4A92-B9F0-D13F8C19CF9C}" srcOrd="1" destOrd="0" parTransId="{983DCF97-EFEE-4BFA-84E7-AFD11E00FC8D}" sibTransId="{27B43862-F620-49F4-BD49-D5D367711C4F}"/>
    <dgm:cxn modelId="{DA846BF5-4DD1-4363-A5F5-4E7F547C26CA}" type="presOf" srcId="{FE4E5B53-F186-4F12-B4C7-54C0DEACEB67}" destId="{B978D333-CE67-4F3C-8F02-C4C496FFD68A}" srcOrd="0" destOrd="1" presId="urn:microsoft.com/office/officeart/2005/8/layout/hProcess4"/>
    <dgm:cxn modelId="{CD8591D7-7520-4FBA-8E6D-6D3ECB65F276}" srcId="{044157F0-7DCB-4EDA-8E76-AF87179C133B}" destId="{266C8FDC-8749-4F28-9DB0-2555CDDEE715}" srcOrd="0" destOrd="0" parTransId="{D8AF2E0B-736C-4E34-AB44-F9B1783AAB75}" sibTransId="{1F96ECE0-4868-46AE-A577-A4CC70291CB6}"/>
    <dgm:cxn modelId="{C4492751-3034-45E4-8A91-9AAA366419EF}" type="presOf" srcId="{266C8FDC-8749-4F28-9DB0-2555CDDEE715}" destId="{B978D333-CE67-4F3C-8F02-C4C496FFD68A}" srcOrd="0" destOrd="0" presId="urn:microsoft.com/office/officeart/2005/8/layout/hProcess4"/>
    <dgm:cxn modelId="{5E9F05AE-20D5-4D32-A142-9D735D38B4D4}" type="presOf" srcId="{91665918-B4CA-4542-AA61-A9C399B4A945}" destId="{62FF56EA-69F3-4F65-B57A-4A0FB378D0CC}" srcOrd="1" destOrd="2" presId="urn:microsoft.com/office/officeart/2005/8/layout/hProcess4"/>
    <dgm:cxn modelId="{F3139FD0-AC60-4BEF-A24D-763B586AF218}" type="presParOf" srcId="{CCFD8EA3-4BB1-401C-A320-E44662940D23}" destId="{CBAC2654-E0D5-41A8-92A2-990BE8DC0E23}" srcOrd="0" destOrd="0" presId="urn:microsoft.com/office/officeart/2005/8/layout/hProcess4"/>
    <dgm:cxn modelId="{D22A5FE4-F845-4805-844E-C5ECDF760FE7}" type="presParOf" srcId="{CCFD8EA3-4BB1-401C-A320-E44662940D23}" destId="{54459E83-803E-4AA1-927D-088D2860B849}" srcOrd="1" destOrd="0" presId="urn:microsoft.com/office/officeart/2005/8/layout/hProcess4"/>
    <dgm:cxn modelId="{5CCC7FEF-AE72-451B-860D-26303CB1B682}" type="presParOf" srcId="{CCFD8EA3-4BB1-401C-A320-E44662940D23}" destId="{7995631D-866F-494A-8128-535242BAD839}" srcOrd="2" destOrd="0" presId="urn:microsoft.com/office/officeart/2005/8/layout/hProcess4"/>
    <dgm:cxn modelId="{975F429B-D254-40B9-902C-E4DFA0CE540E}" type="presParOf" srcId="{7995631D-866F-494A-8128-535242BAD839}" destId="{0668B5AB-A0A9-43E1-AF9B-F2BC5601135E}" srcOrd="0" destOrd="0" presId="urn:microsoft.com/office/officeart/2005/8/layout/hProcess4"/>
    <dgm:cxn modelId="{FF2FB50C-2483-4B19-8FCF-FC88E70A4E77}" type="presParOf" srcId="{0668B5AB-A0A9-43E1-AF9B-F2BC5601135E}" destId="{3610AE2C-4E80-461D-B71B-ECC667782BBD}" srcOrd="0" destOrd="0" presId="urn:microsoft.com/office/officeart/2005/8/layout/hProcess4"/>
    <dgm:cxn modelId="{952B2D44-BB5E-4A0D-8283-145FEDD44836}" type="presParOf" srcId="{0668B5AB-A0A9-43E1-AF9B-F2BC5601135E}" destId="{FDED5524-9CEF-48EF-976B-4E80EB641E8E}" srcOrd="1" destOrd="0" presId="urn:microsoft.com/office/officeart/2005/8/layout/hProcess4"/>
    <dgm:cxn modelId="{542BE8BD-0F62-4273-9634-FC7DEBA42164}" type="presParOf" srcId="{0668B5AB-A0A9-43E1-AF9B-F2BC5601135E}" destId="{62FF56EA-69F3-4F65-B57A-4A0FB378D0CC}" srcOrd="2" destOrd="0" presId="urn:microsoft.com/office/officeart/2005/8/layout/hProcess4"/>
    <dgm:cxn modelId="{7F6BFA80-E68C-4F54-ADF9-92970B25F2EA}" type="presParOf" srcId="{0668B5AB-A0A9-43E1-AF9B-F2BC5601135E}" destId="{34B1C45F-6D2E-4BF8-978F-4B30F45CEF33}" srcOrd="3" destOrd="0" presId="urn:microsoft.com/office/officeart/2005/8/layout/hProcess4"/>
    <dgm:cxn modelId="{C3FCA5EA-025C-4B38-A093-8D9EDC45E098}" type="presParOf" srcId="{0668B5AB-A0A9-43E1-AF9B-F2BC5601135E}" destId="{3C767FC6-6D75-4C81-BB2D-E81A775EE37B}" srcOrd="4" destOrd="0" presId="urn:microsoft.com/office/officeart/2005/8/layout/hProcess4"/>
    <dgm:cxn modelId="{40D9E9CC-F40C-4807-8446-2EE6EFF7E020}" type="presParOf" srcId="{7995631D-866F-494A-8128-535242BAD839}" destId="{06599E32-42BD-45F9-B461-27FB1676B418}" srcOrd="1" destOrd="0" presId="urn:microsoft.com/office/officeart/2005/8/layout/hProcess4"/>
    <dgm:cxn modelId="{12EB9BBE-ACE5-46B3-A330-E827D09332C2}" type="presParOf" srcId="{7995631D-866F-494A-8128-535242BAD839}" destId="{BC89988C-C5F6-4907-8490-D2DDC9ABA418}" srcOrd="2" destOrd="0" presId="urn:microsoft.com/office/officeart/2005/8/layout/hProcess4"/>
    <dgm:cxn modelId="{4AA619B9-4891-47AA-9263-638F34949E0F}" type="presParOf" srcId="{BC89988C-C5F6-4907-8490-D2DDC9ABA418}" destId="{53E5B79A-3226-4187-83B2-CE28A28B73C4}" srcOrd="0" destOrd="0" presId="urn:microsoft.com/office/officeart/2005/8/layout/hProcess4"/>
    <dgm:cxn modelId="{827ED612-AB57-44D1-856C-7281C0BB66DC}" type="presParOf" srcId="{BC89988C-C5F6-4907-8490-D2DDC9ABA418}" destId="{B978D333-CE67-4F3C-8F02-C4C496FFD68A}" srcOrd="1" destOrd="0" presId="urn:microsoft.com/office/officeart/2005/8/layout/hProcess4"/>
    <dgm:cxn modelId="{C266D7A1-06BB-47A9-A85E-99F9A747621C}" type="presParOf" srcId="{BC89988C-C5F6-4907-8490-D2DDC9ABA418}" destId="{F5A6BD41-6D79-420F-8B31-D9F67B96600A}" srcOrd="2" destOrd="0" presId="urn:microsoft.com/office/officeart/2005/8/layout/hProcess4"/>
    <dgm:cxn modelId="{91FC6620-B441-493B-82D0-B8EBBFD53276}" type="presParOf" srcId="{BC89988C-C5F6-4907-8490-D2DDC9ABA418}" destId="{86352273-7637-4EF3-B9F3-F1F5F2B3F3AB}" srcOrd="3" destOrd="0" presId="urn:microsoft.com/office/officeart/2005/8/layout/hProcess4"/>
    <dgm:cxn modelId="{84D2522D-0D31-4923-AC13-3BFF2B07E1D4}" type="presParOf" srcId="{BC89988C-C5F6-4907-8490-D2DDC9ABA418}" destId="{A03FD516-094D-4236-91F8-75C18AC9EF0A}" srcOrd="4" destOrd="0" presId="urn:microsoft.com/office/officeart/2005/8/layout/hProcess4"/>
    <dgm:cxn modelId="{F5EC41A1-F396-4F49-B72D-0B0A09E7EE59}" type="presParOf" srcId="{7995631D-866F-494A-8128-535242BAD839}" destId="{4455B5AD-8A0E-4B04-BB4E-365435E88AAC}" srcOrd="3" destOrd="0" presId="urn:microsoft.com/office/officeart/2005/8/layout/hProcess4"/>
    <dgm:cxn modelId="{0128C290-7ED5-430C-9280-E66E909EBE4B}" type="presParOf" srcId="{7995631D-866F-494A-8128-535242BAD839}" destId="{8664AA07-3B9B-4047-B777-716BFDCB07F3}" srcOrd="4" destOrd="0" presId="urn:microsoft.com/office/officeart/2005/8/layout/hProcess4"/>
    <dgm:cxn modelId="{A3B2DDC8-B085-4BBD-8401-2A28B3E9BEF4}" type="presParOf" srcId="{8664AA07-3B9B-4047-B777-716BFDCB07F3}" destId="{6EB7FEBA-AF4B-42AE-9689-5CDA1FAFDE96}" srcOrd="0" destOrd="0" presId="urn:microsoft.com/office/officeart/2005/8/layout/hProcess4"/>
    <dgm:cxn modelId="{9ED60E31-99A6-43E5-B79F-5BE727EE7C5E}" type="presParOf" srcId="{8664AA07-3B9B-4047-B777-716BFDCB07F3}" destId="{0F833EA5-B1FF-4C3D-8AB6-D315E5BB1559}" srcOrd="1" destOrd="0" presId="urn:microsoft.com/office/officeart/2005/8/layout/hProcess4"/>
    <dgm:cxn modelId="{4ACC7467-30FA-4430-9198-3948B1150D2D}" type="presParOf" srcId="{8664AA07-3B9B-4047-B777-716BFDCB07F3}" destId="{75F95EDF-7B1F-4397-BD01-53CDD77F2923}" srcOrd="2" destOrd="0" presId="urn:microsoft.com/office/officeart/2005/8/layout/hProcess4"/>
    <dgm:cxn modelId="{D56F0BB4-FB14-4641-B358-B3240F6F8019}" type="presParOf" srcId="{8664AA07-3B9B-4047-B777-716BFDCB07F3}" destId="{DE9297E2-B8AB-4CAD-8B56-F1E340968FFA}" srcOrd="3" destOrd="0" presId="urn:microsoft.com/office/officeart/2005/8/layout/hProcess4"/>
    <dgm:cxn modelId="{251C7DCC-BE92-4EAB-BA61-1FF96F33B629}" type="presParOf" srcId="{8664AA07-3B9B-4047-B777-716BFDCB07F3}" destId="{18C232F1-6CE6-4A19-979D-6F3D2BE40A44}"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847A6-47BD-4F59-8CBC-F70B40D95B8E}">
      <dsp:nvSpPr>
        <dsp:cNvPr id="0" name=""/>
        <dsp:cNvSpPr/>
      </dsp:nvSpPr>
      <dsp:spPr>
        <a:xfrm>
          <a:off x="0" y="59045"/>
          <a:ext cx="6739948" cy="1165091"/>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err="1" smtClean="0">
              <a:solidFill>
                <a:schemeClr val="tx1"/>
              </a:solidFill>
            </a:rPr>
            <a:t>Мамлекеттик</a:t>
          </a:r>
          <a:r>
            <a:rPr lang="ru-RU" sz="2400" b="1" kern="1200" dirty="0" smtClean="0">
              <a:solidFill>
                <a:schemeClr val="tx1"/>
              </a:solidFill>
            </a:rPr>
            <a:t> стандарт</a:t>
          </a:r>
          <a:endParaRPr lang="ru-RU" sz="2400" b="1" kern="1200" dirty="0">
            <a:solidFill>
              <a:schemeClr val="tx1"/>
            </a:solidFill>
          </a:endParaRPr>
        </a:p>
      </dsp:txBody>
      <dsp:txXfrm>
        <a:off x="34124" y="93169"/>
        <a:ext cx="5253784" cy="1096843"/>
      </dsp:txXfrm>
    </dsp:sp>
    <dsp:sp modelId="{BF459F6E-B50F-4A15-8803-309D673E9C3E}">
      <dsp:nvSpPr>
        <dsp:cNvPr id="0" name=""/>
        <dsp:cNvSpPr/>
      </dsp:nvSpPr>
      <dsp:spPr>
        <a:xfrm>
          <a:off x="564470" y="1579852"/>
          <a:ext cx="6739948" cy="1156455"/>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ru-RU" sz="2400" b="1" kern="1200" dirty="0" err="1" smtClean="0">
              <a:solidFill>
                <a:schemeClr val="tx1"/>
              </a:solidFill>
            </a:rPr>
            <a:t>Башталгыч</a:t>
          </a:r>
          <a:r>
            <a:rPr lang="ru-RU" sz="2400" b="1" kern="1200" dirty="0" smtClean="0">
              <a:solidFill>
                <a:schemeClr val="tx1"/>
              </a:solidFill>
            </a:rPr>
            <a:t> </a:t>
          </a:r>
          <a:r>
            <a:rPr lang="ru-RU" sz="2400" b="1" kern="1200" dirty="0" err="1" smtClean="0">
              <a:solidFill>
                <a:schemeClr val="tx1"/>
              </a:solidFill>
            </a:rPr>
            <a:t>класстардын</a:t>
          </a:r>
          <a:r>
            <a:rPr lang="ru-RU" sz="2400" b="1" kern="1200" dirty="0" smtClean="0">
              <a:solidFill>
                <a:schemeClr val="tx1"/>
              </a:solidFill>
            </a:rPr>
            <a:t> </a:t>
          </a:r>
          <a:r>
            <a:rPr lang="ru-RU" sz="2400" b="1" kern="1200" dirty="0" err="1" smtClean="0">
              <a:solidFill>
                <a:schemeClr val="tx1"/>
              </a:solidFill>
            </a:rPr>
            <a:t>предметтеринин</a:t>
          </a:r>
          <a:r>
            <a:rPr lang="ru-RU" sz="2400" b="1" kern="1200" dirty="0" smtClean="0">
              <a:solidFill>
                <a:schemeClr val="tx1"/>
              </a:solidFill>
            </a:rPr>
            <a:t> </a:t>
          </a:r>
          <a:r>
            <a:rPr lang="ru-RU" sz="2400" b="1" kern="1200" dirty="0" err="1" smtClean="0">
              <a:solidFill>
                <a:schemeClr val="tx1"/>
              </a:solidFill>
            </a:rPr>
            <a:t>стандарттары</a:t>
          </a:r>
          <a:endParaRPr lang="ru-RU" sz="2400" b="1" kern="1200" dirty="0">
            <a:solidFill>
              <a:schemeClr val="tx1"/>
            </a:solidFill>
          </a:endParaRPr>
        </a:p>
      </dsp:txBody>
      <dsp:txXfrm>
        <a:off x="598341" y="1613723"/>
        <a:ext cx="5273667" cy="1088713"/>
      </dsp:txXfrm>
    </dsp:sp>
    <dsp:sp modelId="{8A2812C3-93B3-4B02-B69A-8C82CF5F7BFE}">
      <dsp:nvSpPr>
        <dsp:cNvPr id="0" name=""/>
        <dsp:cNvSpPr/>
      </dsp:nvSpPr>
      <dsp:spPr>
        <a:xfrm>
          <a:off x="1120516" y="3100664"/>
          <a:ext cx="6739948" cy="1147806"/>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ru-RU" sz="2400" b="1" kern="1200" dirty="0" err="1" smtClean="0">
              <a:solidFill>
                <a:schemeClr val="tx1"/>
              </a:solidFill>
            </a:rPr>
            <a:t>Негизги</a:t>
          </a:r>
          <a:r>
            <a:rPr lang="ru-RU" sz="2400" b="1" kern="1200" dirty="0" smtClean="0">
              <a:solidFill>
                <a:schemeClr val="tx1"/>
              </a:solidFill>
            </a:rPr>
            <a:t> </a:t>
          </a:r>
          <a:r>
            <a:rPr lang="ru-RU" sz="2400" b="1" kern="1200" dirty="0" err="1" smtClean="0">
              <a:solidFill>
                <a:schemeClr val="tx1"/>
              </a:solidFill>
            </a:rPr>
            <a:t>жана</a:t>
          </a:r>
          <a:r>
            <a:rPr lang="ru-RU" sz="2400" b="1" kern="1200" dirty="0" smtClean="0">
              <a:solidFill>
                <a:schemeClr val="tx1"/>
              </a:solidFill>
            </a:rPr>
            <a:t> </a:t>
          </a:r>
          <a:r>
            <a:rPr lang="ru-RU" sz="2400" b="1" kern="1200" dirty="0" err="1" smtClean="0">
              <a:solidFill>
                <a:schemeClr val="tx1"/>
              </a:solidFill>
            </a:rPr>
            <a:t>предметтик</a:t>
          </a:r>
          <a:r>
            <a:rPr lang="ru-RU" sz="2400" b="1" kern="1200" dirty="0" smtClean="0">
              <a:solidFill>
                <a:schemeClr val="tx1"/>
              </a:solidFill>
            </a:rPr>
            <a:t> </a:t>
          </a:r>
          <a:r>
            <a:rPr lang="ru-RU" sz="2400" b="1" kern="1200" dirty="0" err="1" smtClean="0">
              <a:solidFill>
                <a:schemeClr val="tx1"/>
              </a:solidFill>
            </a:rPr>
            <a:t>компетенттүүлүктөр</a:t>
          </a:r>
          <a:r>
            <a:rPr lang="ru-RU" sz="2400" b="1" kern="1200" dirty="0" smtClean="0">
              <a:solidFill>
                <a:schemeClr val="tx1"/>
              </a:solidFill>
            </a:rPr>
            <a:t>, 3  </a:t>
          </a:r>
          <a:r>
            <a:rPr lang="ru-RU" sz="2400" b="1" kern="1200" dirty="0" err="1" smtClean="0">
              <a:solidFill>
                <a:schemeClr val="tx1"/>
              </a:solidFill>
            </a:rPr>
            <a:t>деӊгээлдери</a:t>
          </a:r>
          <a:r>
            <a:rPr lang="en-US" sz="2400" b="1" kern="1200" dirty="0" smtClean="0">
              <a:solidFill>
                <a:schemeClr val="tx1"/>
              </a:solidFill>
            </a:rPr>
            <a:t> </a:t>
          </a:r>
          <a:endParaRPr lang="ru-RU" sz="2400" b="1" kern="1200" dirty="0">
            <a:solidFill>
              <a:schemeClr val="tx1"/>
            </a:solidFill>
          </a:endParaRPr>
        </a:p>
      </dsp:txBody>
      <dsp:txXfrm>
        <a:off x="1154134" y="3134282"/>
        <a:ext cx="5282598" cy="1080570"/>
      </dsp:txXfrm>
    </dsp:sp>
    <dsp:sp modelId="{0AFACB88-CFAF-412C-B817-886F8C99FC29}">
      <dsp:nvSpPr>
        <dsp:cNvPr id="0" name=""/>
        <dsp:cNvSpPr/>
      </dsp:nvSpPr>
      <dsp:spPr>
        <a:xfrm>
          <a:off x="1684987" y="4536498"/>
          <a:ext cx="6739948" cy="1139170"/>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ru-RU" sz="2400" b="1" kern="1200" dirty="0" err="1" smtClean="0">
              <a:solidFill>
                <a:schemeClr val="tx1"/>
              </a:solidFill>
            </a:rPr>
            <a:t>Стандарттар</a:t>
          </a:r>
          <a:r>
            <a:rPr lang="ru-RU" sz="2400" b="1" kern="1200" dirty="0" smtClean="0">
              <a:solidFill>
                <a:schemeClr val="tx1"/>
              </a:solidFill>
            </a:rPr>
            <a:t> </a:t>
          </a:r>
          <a:r>
            <a:rPr lang="ru-RU" sz="2400" b="1" kern="1200" dirty="0" err="1" smtClean="0">
              <a:solidFill>
                <a:schemeClr val="tx1"/>
              </a:solidFill>
            </a:rPr>
            <a:t>жана</a:t>
          </a:r>
          <a:r>
            <a:rPr lang="ru-RU" sz="2400" b="1" kern="1200" dirty="0" smtClean="0">
              <a:solidFill>
                <a:schemeClr val="tx1"/>
              </a:solidFill>
            </a:rPr>
            <a:t> </a:t>
          </a:r>
          <a:r>
            <a:rPr lang="ru-RU" sz="2400" b="1" kern="1200" dirty="0" err="1" smtClean="0">
              <a:solidFill>
                <a:schemeClr val="tx1"/>
              </a:solidFill>
            </a:rPr>
            <a:t>окуу</a:t>
          </a:r>
          <a:r>
            <a:rPr lang="ru-RU" sz="2400" b="1" kern="1200" dirty="0" smtClean="0">
              <a:solidFill>
                <a:schemeClr val="tx1"/>
              </a:solidFill>
            </a:rPr>
            <a:t> </a:t>
          </a:r>
          <a:r>
            <a:rPr lang="ru-RU" sz="2400" b="1" kern="1200" dirty="0" err="1" smtClean="0">
              <a:solidFill>
                <a:schemeClr val="tx1"/>
              </a:solidFill>
            </a:rPr>
            <a:t>программалары</a:t>
          </a:r>
          <a:r>
            <a:rPr lang="ru-RU" sz="2400" b="1" kern="1200" dirty="0" smtClean="0">
              <a:solidFill>
                <a:schemeClr val="tx1"/>
              </a:solidFill>
            </a:rPr>
            <a:t> </a:t>
          </a:r>
          <a:r>
            <a:rPr lang="ru-RU" sz="2400" b="1" kern="1200" dirty="0" err="1" smtClean="0">
              <a:solidFill>
                <a:schemeClr val="tx1"/>
              </a:solidFill>
            </a:rPr>
            <a:t>жаӊыланды</a:t>
          </a:r>
          <a:r>
            <a:rPr lang="en-US" sz="2400" b="1" kern="1200" dirty="0" smtClean="0">
              <a:solidFill>
                <a:schemeClr val="tx1"/>
              </a:solidFill>
            </a:rPr>
            <a:t>, </a:t>
          </a:r>
          <a:r>
            <a:rPr lang="ru-RU" sz="2400" b="1" kern="1200" dirty="0" smtClean="0">
              <a:solidFill>
                <a:schemeClr val="tx1"/>
              </a:solidFill>
            </a:rPr>
            <a:t>бирок </a:t>
          </a:r>
          <a:r>
            <a:rPr lang="ru-RU" sz="2400" b="1" kern="1200" dirty="0" err="1" smtClean="0">
              <a:solidFill>
                <a:schemeClr val="tx1"/>
              </a:solidFill>
            </a:rPr>
            <a:t>окуу</a:t>
          </a:r>
          <a:r>
            <a:rPr lang="ru-RU" sz="2400" b="1" kern="1200" dirty="0" smtClean="0">
              <a:solidFill>
                <a:schemeClr val="tx1"/>
              </a:solidFill>
            </a:rPr>
            <a:t> </a:t>
          </a:r>
          <a:r>
            <a:rPr lang="ru-RU" sz="2400" b="1" kern="1200" dirty="0" err="1" smtClean="0">
              <a:solidFill>
                <a:schemeClr val="tx1"/>
              </a:solidFill>
            </a:rPr>
            <a:t>китептери</a:t>
          </a:r>
          <a:r>
            <a:rPr lang="ru-RU" sz="2400" b="1" kern="1200" dirty="0" smtClean="0">
              <a:solidFill>
                <a:schemeClr val="tx1"/>
              </a:solidFill>
            </a:rPr>
            <a:t> </a:t>
          </a:r>
          <a:r>
            <a:rPr lang="ru-RU" sz="2400" b="1" kern="1200" dirty="0" err="1" smtClean="0">
              <a:solidFill>
                <a:schemeClr val="tx1"/>
              </a:solidFill>
            </a:rPr>
            <a:t>жаӊылана</a:t>
          </a:r>
          <a:r>
            <a:rPr lang="ru-RU" sz="2400" b="1" kern="1200" dirty="0" smtClean="0">
              <a:solidFill>
                <a:schemeClr val="tx1"/>
              </a:solidFill>
            </a:rPr>
            <a:t> </a:t>
          </a:r>
          <a:r>
            <a:rPr lang="ru-RU" sz="2400" b="1" kern="1200" dirty="0" err="1" smtClean="0">
              <a:solidFill>
                <a:schemeClr val="tx1"/>
              </a:solidFill>
            </a:rPr>
            <a:t>элек</a:t>
          </a:r>
          <a:r>
            <a:rPr lang="en-US" sz="2400" b="1" kern="1200" dirty="0" smtClean="0">
              <a:solidFill>
                <a:schemeClr val="tx1"/>
              </a:solidFill>
            </a:rPr>
            <a:t>.  </a:t>
          </a:r>
          <a:endParaRPr lang="ru-RU" sz="2400" b="1" kern="1200" dirty="0">
            <a:solidFill>
              <a:schemeClr val="tx1"/>
            </a:solidFill>
          </a:endParaRPr>
        </a:p>
      </dsp:txBody>
      <dsp:txXfrm>
        <a:off x="1718352" y="4569863"/>
        <a:ext cx="5274679" cy="1072440"/>
      </dsp:txXfrm>
    </dsp:sp>
    <dsp:sp modelId="{04375754-44E6-4912-8425-E3D5F15526F0}">
      <dsp:nvSpPr>
        <dsp:cNvPr id="0" name=""/>
        <dsp:cNvSpPr/>
      </dsp:nvSpPr>
      <dsp:spPr>
        <a:xfrm>
          <a:off x="5832648" y="1266105"/>
          <a:ext cx="834068" cy="31807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ru-RU" sz="1400" kern="1200"/>
        </a:p>
      </dsp:txBody>
      <dsp:txXfrm>
        <a:off x="6020313" y="1266105"/>
        <a:ext cx="458738" cy="239349"/>
      </dsp:txXfrm>
    </dsp:sp>
    <dsp:sp modelId="{29636BBD-3A1F-40FC-8D40-FD68C6AE076F}">
      <dsp:nvSpPr>
        <dsp:cNvPr id="0" name=""/>
        <dsp:cNvSpPr/>
      </dsp:nvSpPr>
      <dsp:spPr>
        <a:xfrm>
          <a:off x="6470350" y="2808312"/>
          <a:ext cx="834068" cy="21602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ru-RU" sz="900" kern="1200"/>
        </a:p>
      </dsp:txBody>
      <dsp:txXfrm>
        <a:off x="6658015" y="2808312"/>
        <a:ext cx="458738" cy="162557"/>
      </dsp:txXfrm>
    </dsp:sp>
    <dsp:sp modelId="{F02C1C13-8D4B-46EE-A927-E5926CDB088D}">
      <dsp:nvSpPr>
        <dsp:cNvPr id="0" name=""/>
        <dsp:cNvSpPr/>
      </dsp:nvSpPr>
      <dsp:spPr>
        <a:xfrm>
          <a:off x="7026396" y="4248474"/>
          <a:ext cx="834068" cy="20738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ru-RU" sz="900" kern="1200"/>
        </a:p>
      </dsp:txBody>
      <dsp:txXfrm>
        <a:off x="7214061" y="4248474"/>
        <a:ext cx="458738" cy="156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D5524-9CEF-48EF-976B-4E80EB641E8E}">
      <dsp:nvSpPr>
        <dsp:cNvPr id="0" name=""/>
        <dsp:cNvSpPr/>
      </dsp:nvSpPr>
      <dsp:spPr>
        <a:xfrm>
          <a:off x="321533" y="1482633"/>
          <a:ext cx="2365887" cy="25572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92075" lvl="1" indent="-92075" algn="l" defTabSz="800100">
            <a:lnSpc>
              <a:spcPct val="90000"/>
            </a:lnSpc>
            <a:spcBef>
              <a:spcPct val="0"/>
            </a:spcBef>
            <a:spcAft>
              <a:spcPct val="15000"/>
            </a:spcAft>
            <a:buChar char="••"/>
          </a:pPr>
          <a:r>
            <a:rPr lang="ru-RU" sz="1800" b="1" kern="1200" dirty="0" err="1" smtClean="0">
              <a:latin typeface="Arial" pitchFamily="34" charset="0"/>
              <a:cs typeface="Arial" pitchFamily="34" charset="0"/>
            </a:rPr>
            <a:t>Маалыматтык</a:t>
          </a:r>
          <a:endParaRPr lang="ru-RU" sz="1800" b="1" kern="1200" dirty="0">
            <a:latin typeface="Arial" pitchFamily="34" charset="0"/>
            <a:cs typeface="Arial" pitchFamily="34" charset="0"/>
          </a:endParaRPr>
        </a:p>
        <a:p>
          <a:pPr marL="92075" lvl="1" indent="-92075" algn="l" defTabSz="800100">
            <a:lnSpc>
              <a:spcPct val="90000"/>
            </a:lnSpc>
            <a:spcBef>
              <a:spcPct val="0"/>
            </a:spcBef>
            <a:spcAft>
              <a:spcPct val="15000"/>
            </a:spcAft>
            <a:buChar char="••"/>
          </a:pPr>
          <a:r>
            <a:rPr lang="ru-RU" sz="1800" b="1" kern="1200" dirty="0" err="1" smtClean="0">
              <a:latin typeface="Arial" pitchFamily="34" charset="0"/>
              <a:cs typeface="Arial" pitchFamily="34" charset="0"/>
            </a:rPr>
            <a:t>Социалдык</a:t>
          </a:r>
          <a:r>
            <a:rPr lang="ru-RU" sz="1800" b="1" kern="1200" dirty="0" smtClean="0">
              <a:latin typeface="Arial" pitchFamily="34" charset="0"/>
              <a:cs typeface="Arial" pitchFamily="34" charset="0"/>
            </a:rPr>
            <a:t>-</a:t>
          </a:r>
          <a:r>
            <a:rPr lang="ru-RU" sz="1800" b="1" kern="1200" dirty="0" err="1" smtClean="0">
              <a:latin typeface="Arial" pitchFamily="34" charset="0"/>
              <a:cs typeface="Arial" pitchFamily="34" charset="0"/>
            </a:rPr>
            <a:t>коммуникатив</a:t>
          </a:r>
          <a:r>
            <a:rPr lang="ru-RU" sz="1800" b="1" kern="1200" dirty="0" smtClean="0">
              <a:latin typeface="Arial" pitchFamily="34" charset="0"/>
              <a:cs typeface="Arial" pitchFamily="34" charset="0"/>
            </a:rPr>
            <a:t>-дик</a:t>
          </a:r>
          <a:endParaRPr lang="ru-RU" sz="1800" b="1" kern="1200" dirty="0">
            <a:latin typeface="Arial" pitchFamily="34" charset="0"/>
            <a:cs typeface="Arial" pitchFamily="34" charset="0"/>
          </a:endParaRPr>
        </a:p>
        <a:p>
          <a:pPr marL="92075" lvl="1" indent="-92075" algn="l" defTabSz="800100">
            <a:lnSpc>
              <a:spcPct val="90000"/>
            </a:lnSpc>
            <a:spcBef>
              <a:spcPct val="0"/>
            </a:spcBef>
            <a:spcAft>
              <a:spcPct val="15000"/>
            </a:spcAft>
            <a:buChar char="••"/>
          </a:pPr>
          <a:r>
            <a:rPr lang="ru-RU" sz="1800" b="1" kern="1200" dirty="0" err="1" smtClean="0">
              <a:latin typeface="Arial" pitchFamily="34" charset="0"/>
              <a:cs typeface="Arial" pitchFamily="34" charset="0"/>
            </a:rPr>
            <a:t>Өз</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ишин</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уюштуруу</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жана</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көйгөйлөдү</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чеч</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билүү</a:t>
          </a:r>
          <a:endParaRPr lang="ru-RU" sz="1800" b="1" kern="1200" dirty="0">
            <a:latin typeface="Arial" pitchFamily="34" charset="0"/>
            <a:cs typeface="Arial" pitchFamily="34" charset="0"/>
          </a:endParaRPr>
        </a:p>
      </dsp:txBody>
      <dsp:txXfrm>
        <a:off x="380383" y="1541483"/>
        <a:ext cx="2248187" cy="1891576"/>
      </dsp:txXfrm>
    </dsp:sp>
    <dsp:sp modelId="{06599E32-42BD-45F9-B461-27FB1676B418}">
      <dsp:nvSpPr>
        <dsp:cNvPr id="0" name=""/>
        <dsp:cNvSpPr/>
      </dsp:nvSpPr>
      <dsp:spPr>
        <a:xfrm rot="1294576">
          <a:off x="913822" y="2304354"/>
          <a:ext cx="3551078" cy="2905147"/>
        </a:xfrm>
        <a:prstGeom prst="leftCircularArrow">
          <a:avLst>
            <a:gd name="adj1" fmla="val 2310"/>
            <a:gd name="adj2" fmla="val 278756"/>
            <a:gd name="adj3" fmla="val 1560913"/>
            <a:gd name="adj4" fmla="val 8531136"/>
            <a:gd name="adj5" fmla="val 2695"/>
          </a:avLst>
        </a:prstGeom>
        <a:solidFill>
          <a:schemeClr val="accent1">
            <a:tint val="60000"/>
            <a:hueOff val="0"/>
            <a:satOff val="0"/>
            <a:lumOff val="0"/>
            <a:alphaOff val="0"/>
          </a:schemeClr>
        </a:solidFill>
        <a:ln>
          <a:solidFill>
            <a:srgbClr val="002060"/>
          </a:solidFill>
        </a:ln>
        <a:effectLst/>
      </dsp:spPr>
      <dsp:style>
        <a:lnRef idx="0">
          <a:scrgbClr r="0" g="0" b="0"/>
        </a:lnRef>
        <a:fillRef idx="1">
          <a:scrgbClr r="0" g="0" b="0"/>
        </a:fillRef>
        <a:effectRef idx="0">
          <a:scrgbClr r="0" g="0" b="0"/>
        </a:effectRef>
        <a:fontRef idx="minor">
          <a:schemeClr val="lt1"/>
        </a:fontRef>
      </dsp:style>
    </dsp:sp>
    <dsp:sp modelId="{34B1C45F-6D2E-4BF8-978F-4B30F45CEF33}">
      <dsp:nvSpPr>
        <dsp:cNvPr id="0" name=""/>
        <dsp:cNvSpPr/>
      </dsp:nvSpPr>
      <dsp:spPr>
        <a:xfrm>
          <a:off x="489280" y="3675034"/>
          <a:ext cx="2103011" cy="836298"/>
        </a:xfrm>
        <a:prstGeom prst="roundRect">
          <a:avLst>
            <a:gd name="adj" fmla="val 10000"/>
          </a:avLst>
        </a:prstGeom>
        <a:solidFill>
          <a:srgbClr val="E329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u-RU" sz="1800" b="1" kern="1200" dirty="0" err="1" smtClean="0"/>
            <a:t>Мамлекеттик</a:t>
          </a:r>
          <a:r>
            <a:rPr lang="ru-RU" sz="1800" b="1" kern="1200" dirty="0" smtClean="0"/>
            <a:t> стандарт</a:t>
          </a:r>
          <a:endParaRPr lang="ru-RU" sz="1800" b="1" kern="1200" dirty="0"/>
        </a:p>
      </dsp:txBody>
      <dsp:txXfrm>
        <a:off x="513774" y="3699528"/>
        <a:ext cx="2054023" cy="787310"/>
      </dsp:txXfrm>
    </dsp:sp>
    <dsp:sp modelId="{B978D333-CE67-4F3C-8F02-C4C496FFD68A}">
      <dsp:nvSpPr>
        <dsp:cNvPr id="0" name=""/>
        <dsp:cNvSpPr/>
      </dsp:nvSpPr>
      <dsp:spPr>
        <a:xfrm>
          <a:off x="2952012" y="720082"/>
          <a:ext cx="2952959" cy="40780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92075" lvl="1" indent="-92075" algn="l" defTabSz="800100">
            <a:lnSpc>
              <a:spcPct val="90000"/>
            </a:lnSpc>
            <a:spcBef>
              <a:spcPct val="0"/>
            </a:spcBef>
            <a:spcAft>
              <a:spcPct val="15000"/>
            </a:spcAft>
            <a:buChar char="••"/>
          </a:pPr>
          <a:r>
            <a:rPr lang="ru-RU" sz="1800" b="1" kern="1200" dirty="0" err="1" smtClean="0">
              <a:latin typeface="Arial" pitchFamily="34" charset="0"/>
              <a:cs typeface="Arial" pitchFamily="34" charset="0"/>
            </a:rPr>
            <a:t>Маалыматты</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аң</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сезимдүү</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кабыл</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алат</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башкаларга</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айтып</a:t>
          </a:r>
          <a:r>
            <a:rPr lang="ru-RU" sz="1800" b="1" kern="1200" dirty="0" smtClean="0">
              <a:latin typeface="Arial" pitchFamily="34" charset="0"/>
              <a:cs typeface="Arial" pitchFamily="34" charset="0"/>
            </a:rPr>
            <a:t> берет </a:t>
          </a:r>
          <a:r>
            <a:rPr lang="ru-RU" sz="1800" b="1" kern="1200" dirty="0" err="1" smtClean="0">
              <a:latin typeface="Arial" pitchFamily="34" charset="0"/>
              <a:cs typeface="Arial" pitchFamily="34" charset="0"/>
            </a:rPr>
            <a:t>жана</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колдонот</a:t>
          </a:r>
          <a:endParaRPr lang="ru-RU" sz="1800" b="1" kern="1200" dirty="0">
            <a:latin typeface="Arial" pitchFamily="34" charset="0"/>
            <a:cs typeface="Arial" pitchFamily="34" charset="0"/>
          </a:endParaRPr>
        </a:p>
        <a:p>
          <a:pPr marL="92075" lvl="1" indent="-92075" algn="l" defTabSz="800100">
            <a:lnSpc>
              <a:spcPct val="90000"/>
            </a:lnSpc>
            <a:spcBef>
              <a:spcPct val="0"/>
            </a:spcBef>
            <a:spcAft>
              <a:spcPct val="15000"/>
            </a:spcAft>
            <a:buChar char="••"/>
          </a:pPr>
          <a:r>
            <a:rPr lang="ru-RU" sz="1800" b="1" kern="1200" dirty="0" err="1" smtClean="0">
              <a:latin typeface="Arial" pitchFamily="34" charset="0"/>
              <a:cs typeface="Arial" pitchFamily="34" charset="0"/>
            </a:rPr>
            <a:t>Эсептөө</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көндүмү</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калыптанат</a:t>
          </a:r>
          <a:endParaRPr lang="ru-RU" sz="1800" b="1" kern="1200" dirty="0">
            <a:latin typeface="Arial" pitchFamily="34" charset="0"/>
            <a:cs typeface="Arial" pitchFamily="34" charset="0"/>
          </a:endParaRPr>
        </a:p>
        <a:p>
          <a:pPr marL="92075" lvl="1" indent="-92075" algn="l" defTabSz="800100">
            <a:lnSpc>
              <a:spcPct val="90000"/>
            </a:lnSpc>
            <a:spcBef>
              <a:spcPct val="0"/>
            </a:spcBef>
            <a:spcAft>
              <a:spcPct val="15000"/>
            </a:spcAft>
            <a:buChar char="••"/>
          </a:pPr>
          <a:r>
            <a:rPr lang="ru-RU" sz="1800" b="1" kern="1200" dirty="0" err="1" smtClean="0">
              <a:latin typeface="Arial" pitchFamily="34" charset="0"/>
              <a:cs typeface="Arial" pitchFamily="34" charset="0"/>
            </a:rPr>
            <a:t>Чыгарылган</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мисал</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маселелрди</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талдайт</a:t>
          </a:r>
          <a:endParaRPr lang="ru-RU" sz="1800" b="1" kern="1200" dirty="0">
            <a:latin typeface="Arial" pitchFamily="34" charset="0"/>
            <a:cs typeface="Arial" pitchFamily="34" charset="0"/>
          </a:endParaRPr>
        </a:p>
        <a:p>
          <a:pPr marL="92075" lvl="1" indent="-92075" algn="l" defTabSz="800100">
            <a:lnSpc>
              <a:spcPct val="90000"/>
            </a:lnSpc>
            <a:spcBef>
              <a:spcPct val="0"/>
            </a:spcBef>
            <a:spcAft>
              <a:spcPct val="15000"/>
            </a:spcAft>
            <a:buChar char="••"/>
          </a:pPr>
          <a:r>
            <a:rPr lang="ru-RU" sz="1800" b="1" kern="1200" dirty="0" err="1" smtClean="0">
              <a:latin typeface="Arial" pitchFamily="34" charset="0"/>
              <a:cs typeface="Arial" pitchFamily="34" charset="0"/>
            </a:rPr>
            <a:t>Жашоо</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тиричилиги</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менен</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байланышты-рат</a:t>
          </a:r>
          <a:r>
            <a:rPr lang="ru-RU" sz="1800" b="1" kern="1200" dirty="0" smtClean="0">
              <a:latin typeface="Arial" pitchFamily="34" charset="0"/>
              <a:cs typeface="Arial" pitchFamily="34" charset="0"/>
            </a:rPr>
            <a:t>, </a:t>
          </a:r>
          <a:r>
            <a:rPr lang="ru-RU" sz="1800" b="1" kern="1200" dirty="0" err="1" smtClean="0">
              <a:latin typeface="Arial" pitchFamily="34" charset="0"/>
              <a:cs typeface="Arial" pitchFamily="34" charset="0"/>
            </a:rPr>
            <a:t>колдонот</a:t>
          </a:r>
          <a:r>
            <a:rPr lang="ru-RU" sz="1800" b="1" kern="1200" dirty="0" smtClean="0">
              <a:latin typeface="Arial" pitchFamily="34" charset="0"/>
              <a:cs typeface="Arial" pitchFamily="34" charset="0"/>
            </a:rPr>
            <a:t>.</a:t>
          </a:r>
          <a:endParaRPr lang="ru-RU" sz="1800" b="1" kern="1200" dirty="0">
            <a:latin typeface="Arial" pitchFamily="34" charset="0"/>
            <a:cs typeface="Arial" pitchFamily="34" charset="0"/>
          </a:endParaRPr>
        </a:p>
      </dsp:txBody>
      <dsp:txXfrm>
        <a:off x="3038501" y="1680435"/>
        <a:ext cx="2779981" cy="3031193"/>
      </dsp:txXfrm>
    </dsp:sp>
    <dsp:sp modelId="{4455B5AD-8A0E-4B04-BB4E-365435E88AAC}">
      <dsp:nvSpPr>
        <dsp:cNvPr id="0" name=""/>
        <dsp:cNvSpPr/>
      </dsp:nvSpPr>
      <dsp:spPr>
        <a:xfrm>
          <a:off x="3932615" y="228748"/>
          <a:ext cx="3361438" cy="3361438"/>
        </a:xfrm>
        <a:prstGeom prst="circularArrow">
          <a:avLst>
            <a:gd name="adj1" fmla="val 1997"/>
            <a:gd name="adj2" fmla="val 239189"/>
            <a:gd name="adj3" fmla="val 20390956"/>
            <a:gd name="adj4" fmla="val 13381166"/>
            <a:gd name="adj5" fmla="val 2329"/>
          </a:avLst>
        </a:prstGeom>
        <a:solidFill>
          <a:schemeClr val="accent1">
            <a:tint val="60000"/>
            <a:hueOff val="0"/>
            <a:satOff val="0"/>
            <a:lumOff val="0"/>
            <a:alphaOff val="0"/>
          </a:schemeClr>
        </a:solidFill>
        <a:ln>
          <a:solidFill>
            <a:srgbClr val="002060"/>
          </a:solidFill>
        </a:ln>
        <a:effectLst/>
      </dsp:spPr>
      <dsp:style>
        <a:lnRef idx="0">
          <a:scrgbClr r="0" g="0" b="0"/>
        </a:lnRef>
        <a:fillRef idx="1">
          <a:scrgbClr r="0" g="0" b="0"/>
        </a:fillRef>
        <a:effectRef idx="0">
          <a:scrgbClr r="0" g="0" b="0"/>
        </a:effectRef>
        <a:fontRef idx="minor">
          <a:schemeClr val="lt1"/>
        </a:fontRef>
      </dsp:style>
    </dsp:sp>
    <dsp:sp modelId="{86352273-7637-4EF3-B9F3-F1F5F2B3F3AB}">
      <dsp:nvSpPr>
        <dsp:cNvPr id="0" name=""/>
        <dsp:cNvSpPr/>
      </dsp:nvSpPr>
      <dsp:spPr>
        <a:xfrm>
          <a:off x="3386176" y="715867"/>
          <a:ext cx="2103011" cy="836298"/>
        </a:xfrm>
        <a:prstGeom prst="roundRect">
          <a:avLst>
            <a:gd name="adj" fmla="val 10000"/>
          </a:avLst>
        </a:prstGeom>
        <a:solidFill>
          <a:srgbClr val="E329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b="1" kern="1200" dirty="0" err="1" smtClean="0"/>
            <a:t>Предметтик</a:t>
          </a:r>
          <a:r>
            <a:rPr lang="ru-RU" sz="2000" b="1" kern="1200" dirty="0" smtClean="0"/>
            <a:t> стандарт</a:t>
          </a:r>
          <a:endParaRPr lang="ru-RU" sz="2000" b="1" kern="1200" dirty="0"/>
        </a:p>
      </dsp:txBody>
      <dsp:txXfrm>
        <a:off x="3410670" y="740361"/>
        <a:ext cx="2054023" cy="787310"/>
      </dsp:txXfrm>
    </dsp:sp>
    <dsp:sp modelId="{0F833EA5-B1FF-4C3D-8AB6-D315E5BB1559}">
      <dsp:nvSpPr>
        <dsp:cNvPr id="0" name=""/>
        <dsp:cNvSpPr/>
      </dsp:nvSpPr>
      <dsp:spPr>
        <a:xfrm>
          <a:off x="6224566" y="1783418"/>
          <a:ext cx="2365887" cy="19513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ru-RU" sz="1800" b="1" kern="1200" dirty="0" err="1" smtClean="0">
              <a:latin typeface="Arial" pitchFamily="34" charset="0"/>
              <a:cs typeface="Arial" pitchFamily="34" charset="0"/>
            </a:rPr>
            <a:t>Репродукттвдүү</a:t>
          </a:r>
          <a:endParaRPr lang="ru-RU" sz="1800" b="1" kern="1200" dirty="0">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ru-RU" sz="1800" b="1" kern="1200" dirty="0" err="1" smtClean="0">
              <a:latin typeface="Arial" pitchFamily="34" charset="0"/>
              <a:cs typeface="Arial" pitchFamily="34" charset="0"/>
            </a:rPr>
            <a:t>Продуктивдүү</a:t>
          </a:r>
          <a:endParaRPr lang="ru-RU" sz="1800" b="1" kern="1200" dirty="0">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ru-RU" sz="1800" b="1" kern="1200" dirty="0" err="1" smtClean="0">
              <a:latin typeface="Arial" pitchFamily="34" charset="0"/>
              <a:cs typeface="Arial" pitchFamily="34" charset="0"/>
            </a:rPr>
            <a:t>креативдүү</a:t>
          </a:r>
          <a:endParaRPr lang="ru-RU" sz="1800" b="1" kern="1200" dirty="0">
            <a:latin typeface="Arial" pitchFamily="34" charset="0"/>
            <a:cs typeface="Arial" pitchFamily="34" charset="0"/>
          </a:endParaRPr>
        </a:p>
      </dsp:txBody>
      <dsp:txXfrm>
        <a:off x="6269472" y="1828324"/>
        <a:ext cx="2276075" cy="1443401"/>
      </dsp:txXfrm>
    </dsp:sp>
    <dsp:sp modelId="{DE9297E2-B8AB-4CAD-8B56-F1E340968FFA}">
      <dsp:nvSpPr>
        <dsp:cNvPr id="0" name=""/>
        <dsp:cNvSpPr/>
      </dsp:nvSpPr>
      <dsp:spPr>
        <a:xfrm>
          <a:off x="6376067" y="3316632"/>
          <a:ext cx="2103011" cy="836298"/>
        </a:xfrm>
        <a:prstGeom prst="roundRect">
          <a:avLst>
            <a:gd name="adj" fmla="val 10000"/>
          </a:avLst>
        </a:prstGeom>
        <a:solidFill>
          <a:srgbClr val="E3298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u-RU" sz="1800" b="1" kern="1200" dirty="0" err="1" smtClean="0">
              <a:latin typeface="Arial" pitchFamily="34" charset="0"/>
              <a:cs typeface="Arial" pitchFamily="34" charset="0"/>
            </a:rPr>
            <a:t>Деңгээлдер</a:t>
          </a:r>
          <a:r>
            <a:rPr lang="ru-RU" sz="1800" b="1" kern="1200" dirty="0" smtClean="0">
              <a:latin typeface="Arial" pitchFamily="34" charset="0"/>
              <a:cs typeface="Arial" pitchFamily="34" charset="0"/>
            </a:rPr>
            <a:t> </a:t>
          </a:r>
          <a:endParaRPr lang="ru-RU" sz="1800" b="1" kern="1200" dirty="0">
            <a:latin typeface="Arial" pitchFamily="34" charset="0"/>
            <a:cs typeface="Arial" pitchFamily="34" charset="0"/>
          </a:endParaRPr>
        </a:p>
      </dsp:txBody>
      <dsp:txXfrm>
        <a:off x="6400561" y="3341126"/>
        <a:ext cx="2054023" cy="78731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B34D1-7FB0-4AD0-9379-AB01C56EE8C1}" type="datetimeFigureOut">
              <a:rPr lang="ru-RU" smtClean="0"/>
              <a:t>10.09.2020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D14DF8-F349-4426-ABFE-70239BE5226F}" type="slidenum">
              <a:rPr lang="ru-RU" smtClean="0"/>
              <a:t>‹#›</a:t>
            </a:fld>
            <a:endParaRPr lang="ru-RU"/>
          </a:p>
        </p:txBody>
      </p:sp>
    </p:spTree>
    <p:extLst>
      <p:ext uri="{BB962C8B-B14F-4D97-AF65-F5344CB8AC3E}">
        <p14:creationId xmlns:p14="http://schemas.microsoft.com/office/powerpoint/2010/main" val="391293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D14DF8-F349-4426-ABFE-70239BE5226F}" type="slidenum">
              <a:rPr lang="ru-RU" smtClean="0"/>
              <a:t>1</a:t>
            </a:fld>
            <a:endParaRPr lang="ru-RU"/>
          </a:p>
        </p:txBody>
      </p:sp>
    </p:spTree>
    <p:extLst>
      <p:ext uri="{BB962C8B-B14F-4D97-AF65-F5344CB8AC3E}">
        <p14:creationId xmlns:p14="http://schemas.microsoft.com/office/powerpoint/2010/main" val="2546523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D14DF8-F349-4426-ABFE-70239BE5226F}" type="slidenum">
              <a:rPr lang="ru-RU" smtClean="0"/>
              <a:t>14</a:t>
            </a:fld>
            <a:endParaRPr lang="ru-RU"/>
          </a:p>
        </p:txBody>
      </p:sp>
    </p:spTree>
    <p:extLst>
      <p:ext uri="{BB962C8B-B14F-4D97-AF65-F5344CB8AC3E}">
        <p14:creationId xmlns:p14="http://schemas.microsoft.com/office/powerpoint/2010/main" val="4012404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D14DF8-F349-4426-ABFE-70239BE5226F}" type="slidenum">
              <a:rPr lang="ru-RU" smtClean="0"/>
              <a:t>15</a:t>
            </a:fld>
            <a:endParaRPr lang="ru-RU"/>
          </a:p>
        </p:txBody>
      </p:sp>
    </p:spTree>
    <p:extLst>
      <p:ext uri="{BB962C8B-B14F-4D97-AF65-F5344CB8AC3E}">
        <p14:creationId xmlns:p14="http://schemas.microsoft.com/office/powerpoint/2010/main" val="4012404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D14DF8-F349-4426-ABFE-70239BE5226F}" type="slidenum">
              <a:rPr lang="ru-RU" smtClean="0"/>
              <a:t>20</a:t>
            </a:fld>
            <a:endParaRPr lang="ru-RU"/>
          </a:p>
        </p:txBody>
      </p:sp>
    </p:spTree>
    <p:extLst>
      <p:ext uri="{BB962C8B-B14F-4D97-AF65-F5344CB8AC3E}">
        <p14:creationId xmlns:p14="http://schemas.microsoft.com/office/powerpoint/2010/main" val="4012404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D14DF8-F349-4426-ABFE-70239BE5226F}" type="slidenum">
              <a:rPr lang="ru-RU" smtClean="0"/>
              <a:t>23</a:t>
            </a:fld>
            <a:endParaRPr lang="ru-RU"/>
          </a:p>
        </p:txBody>
      </p:sp>
    </p:spTree>
    <p:extLst>
      <p:ext uri="{BB962C8B-B14F-4D97-AF65-F5344CB8AC3E}">
        <p14:creationId xmlns:p14="http://schemas.microsoft.com/office/powerpoint/2010/main" val="416447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D14DF8-F349-4426-ABFE-70239BE5226F}" type="slidenum">
              <a:rPr lang="ru-RU" smtClean="0"/>
              <a:t>2</a:t>
            </a:fld>
            <a:endParaRPr lang="ru-RU"/>
          </a:p>
        </p:txBody>
      </p:sp>
    </p:spTree>
    <p:extLst>
      <p:ext uri="{BB962C8B-B14F-4D97-AF65-F5344CB8AC3E}">
        <p14:creationId xmlns:p14="http://schemas.microsoft.com/office/powerpoint/2010/main" val="4012404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D14DF8-F349-4426-ABFE-70239BE5226F}" type="slidenum">
              <a:rPr lang="ru-RU" smtClean="0"/>
              <a:t>3</a:t>
            </a:fld>
            <a:endParaRPr lang="ru-RU"/>
          </a:p>
        </p:txBody>
      </p:sp>
    </p:spTree>
    <p:extLst>
      <p:ext uri="{BB962C8B-B14F-4D97-AF65-F5344CB8AC3E}">
        <p14:creationId xmlns:p14="http://schemas.microsoft.com/office/powerpoint/2010/main" val="4012404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D14DF8-F349-4426-ABFE-70239BE5226F}" type="slidenum">
              <a:rPr lang="ru-RU" smtClean="0"/>
              <a:t>6</a:t>
            </a:fld>
            <a:endParaRPr lang="ru-RU"/>
          </a:p>
        </p:txBody>
      </p:sp>
    </p:spTree>
    <p:extLst>
      <p:ext uri="{BB962C8B-B14F-4D97-AF65-F5344CB8AC3E}">
        <p14:creationId xmlns:p14="http://schemas.microsoft.com/office/powerpoint/2010/main" val="4012404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D14DF8-F349-4426-ABFE-70239BE5226F}" type="slidenum">
              <a:rPr lang="ru-RU" smtClean="0"/>
              <a:t>8</a:t>
            </a:fld>
            <a:endParaRPr lang="ru-RU"/>
          </a:p>
        </p:txBody>
      </p:sp>
    </p:spTree>
    <p:extLst>
      <p:ext uri="{BB962C8B-B14F-4D97-AF65-F5344CB8AC3E}">
        <p14:creationId xmlns:p14="http://schemas.microsoft.com/office/powerpoint/2010/main" val="4012404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D14DF8-F349-4426-ABFE-70239BE5226F}" type="slidenum">
              <a:rPr lang="ru-RU" smtClean="0"/>
              <a:t>9</a:t>
            </a:fld>
            <a:endParaRPr lang="ru-RU"/>
          </a:p>
        </p:txBody>
      </p:sp>
    </p:spTree>
    <p:extLst>
      <p:ext uri="{BB962C8B-B14F-4D97-AF65-F5344CB8AC3E}">
        <p14:creationId xmlns:p14="http://schemas.microsoft.com/office/powerpoint/2010/main" val="4012404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D14DF8-F349-4426-ABFE-70239BE5226F}" type="slidenum">
              <a:rPr lang="ru-RU" smtClean="0"/>
              <a:t>11</a:t>
            </a:fld>
            <a:endParaRPr lang="ru-RU"/>
          </a:p>
        </p:txBody>
      </p:sp>
    </p:spTree>
    <p:extLst>
      <p:ext uri="{BB962C8B-B14F-4D97-AF65-F5344CB8AC3E}">
        <p14:creationId xmlns:p14="http://schemas.microsoft.com/office/powerpoint/2010/main" val="4012404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D14DF8-F349-4426-ABFE-70239BE5226F}" type="slidenum">
              <a:rPr lang="ru-RU" smtClean="0"/>
              <a:t>12</a:t>
            </a:fld>
            <a:endParaRPr lang="ru-RU"/>
          </a:p>
        </p:txBody>
      </p:sp>
    </p:spTree>
    <p:extLst>
      <p:ext uri="{BB962C8B-B14F-4D97-AF65-F5344CB8AC3E}">
        <p14:creationId xmlns:p14="http://schemas.microsoft.com/office/powerpoint/2010/main" val="4012404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DD14DF8-F349-4426-ABFE-70239BE5226F}" type="slidenum">
              <a:rPr lang="ru-RU" smtClean="0"/>
              <a:t>13</a:t>
            </a:fld>
            <a:endParaRPr lang="ru-RU"/>
          </a:p>
        </p:txBody>
      </p:sp>
    </p:spTree>
    <p:extLst>
      <p:ext uri="{BB962C8B-B14F-4D97-AF65-F5344CB8AC3E}">
        <p14:creationId xmlns:p14="http://schemas.microsoft.com/office/powerpoint/2010/main" val="4012404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894E962-E6A8-4D44-8A83-96B91F7FCDCA}" type="datetimeFigureOut">
              <a:rPr lang="ru-RU" smtClean="0"/>
              <a:t>10.09.2020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1EF98F-C89A-4961-80BA-130537EF68D3}" type="slidenum">
              <a:rPr lang="ru-RU" smtClean="0"/>
              <a:t>‹#›</a:t>
            </a:fld>
            <a:endParaRPr lang="ru-RU"/>
          </a:p>
        </p:txBody>
      </p:sp>
    </p:spTree>
    <p:extLst>
      <p:ext uri="{BB962C8B-B14F-4D97-AF65-F5344CB8AC3E}">
        <p14:creationId xmlns:p14="http://schemas.microsoft.com/office/powerpoint/2010/main" val="3802066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94E962-E6A8-4D44-8A83-96B91F7FCDCA}" type="datetimeFigureOut">
              <a:rPr lang="ru-RU" smtClean="0"/>
              <a:t>10.09.2020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1EF98F-C89A-4961-80BA-130537EF68D3}" type="slidenum">
              <a:rPr lang="ru-RU" smtClean="0"/>
              <a:t>‹#›</a:t>
            </a:fld>
            <a:endParaRPr lang="ru-RU"/>
          </a:p>
        </p:txBody>
      </p:sp>
    </p:spTree>
    <p:extLst>
      <p:ext uri="{BB962C8B-B14F-4D97-AF65-F5344CB8AC3E}">
        <p14:creationId xmlns:p14="http://schemas.microsoft.com/office/powerpoint/2010/main" val="248001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94E962-E6A8-4D44-8A83-96B91F7FCDCA}" type="datetimeFigureOut">
              <a:rPr lang="ru-RU" smtClean="0"/>
              <a:t>10.09.2020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1EF98F-C89A-4961-80BA-130537EF68D3}" type="slidenum">
              <a:rPr lang="ru-RU" smtClean="0"/>
              <a:t>‹#›</a:t>
            </a:fld>
            <a:endParaRPr lang="ru-RU"/>
          </a:p>
        </p:txBody>
      </p:sp>
    </p:spTree>
    <p:extLst>
      <p:ext uri="{BB962C8B-B14F-4D97-AF65-F5344CB8AC3E}">
        <p14:creationId xmlns:p14="http://schemas.microsoft.com/office/powerpoint/2010/main" val="73071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94E962-E6A8-4D44-8A83-96B91F7FCDCA}" type="datetimeFigureOut">
              <a:rPr lang="ru-RU" smtClean="0"/>
              <a:t>10.09.2020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1EF98F-C89A-4961-80BA-130537EF68D3}" type="slidenum">
              <a:rPr lang="ru-RU" smtClean="0"/>
              <a:t>‹#›</a:t>
            </a:fld>
            <a:endParaRPr lang="ru-RU"/>
          </a:p>
        </p:txBody>
      </p:sp>
    </p:spTree>
    <p:extLst>
      <p:ext uri="{BB962C8B-B14F-4D97-AF65-F5344CB8AC3E}">
        <p14:creationId xmlns:p14="http://schemas.microsoft.com/office/powerpoint/2010/main" val="256342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894E962-E6A8-4D44-8A83-96B91F7FCDCA}" type="datetimeFigureOut">
              <a:rPr lang="ru-RU" smtClean="0"/>
              <a:t>10.09.2020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1EF98F-C89A-4961-80BA-130537EF68D3}" type="slidenum">
              <a:rPr lang="ru-RU" smtClean="0"/>
              <a:t>‹#›</a:t>
            </a:fld>
            <a:endParaRPr lang="ru-RU"/>
          </a:p>
        </p:txBody>
      </p:sp>
    </p:spTree>
    <p:extLst>
      <p:ext uri="{BB962C8B-B14F-4D97-AF65-F5344CB8AC3E}">
        <p14:creationId xmlns:p14="http://schemas.microsoft.com/office/powerpoint/2010/main" val="218371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894E962-E6A8-4D44-8A83-96B91F7FCDCA}" type="datetimeFigureOut">
              <a:rPr lang="ru-RU" smtClean="0"/>
              <a:t>10.09.2020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1EF98F-C89A-4961-80BA-130537EF68D3}" type="slidenum">
              <a:rPr lang="ru-RU" smtClean="0"/>
              <a:t>‹#›</a:t>
            </a:fld>
            <a:endParaRPr lang="ru-RU"/>
          </a:p>
        </p:txBody>
      </p:sp>
    </p:spTree>
    <p:extLst>
      <p:ext uri="{BB962C8B-B14F-4D97-AF65-F5344CB8AC3E}">
        <p14:creationId xmlns:p14="http://schemas.microsoft.com/office/powerpoint/2010/main" val="5103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894E962-E6A8-4D44-8A83-96B91F7FCDCA}" type="datetimeFigureOut">
              <a:rPr lang="ru-RU" smtClean="0"/>
              <a:t>10.09.2020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1EF98F-C89A-4961-80BA-130537EF68D3}" type="slidenum">
              <a:rPr lang="ru-RU" smtClean="0"/>
              <a:t>‹#›</a:t>
            </a:fld>
            <a:endParaRPr lang="ru-RU"/>
          </a:p>
        </p:txBody>
      </p:sp>
    </p:spTree>
    <p:extLst>
      <p:ext uri="{BB962C8B-B14F-4D97-AF65-F5344CB8AC3E}">
        <p14:creationId xmlns:p14="http://schemas.microsoft.com/office/powerpoint/2010/main" val="4261185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894E962-E6A8-4D44-8A83-96B91F7FCDCA}" type="datetimeFigureOut">
              <a:rPr lang="ru-RU" smtClean="0"/>
              <a:t>10.09.2020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61EF98F-C89A-4961-80BA-130537EF68D3}" type="slidenum">
              <a:rPr lang="ru-RU" smtClean="0"/>
              <a:t>‹#›</a:t>
            </a:fld>
            <a:endParaRPr lang="ru-RU"/>
          </a:p>
        </p:txBody>
      </p:sp>
    </p:spTree>
    <p:extLst>
      <p:ext uri="{BB962C8B-B14F-4D97-AF65-F5344CB8AC3E}">
        <p14:creationId xmlns:p14="http://schemas.microsoft.com/office/powerpoint/2010/main" val="357096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94E962-E6A8-4D44-8A83-96B91F7FCDCA}" type="datetimeFigureOut">
              <a:rPr lang="ru-RU" smtClean="0"/>
              <a:t>10.09.2020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1EF98F-C89A-4961-80BA-130537EF68D3}" type="slidenum">
              <a:rPr lang="ru-RU" smtClean="0"/>
              <a:t>‹#›</a:t>
            </a:fld>
            <a:endParaRPr lang="ru-RU"/>
          </a:p>
        </p:txBody>
      </p:sp>
    </p:spTree>
    <p:extLst>
      <p:ext uri="{BB962C8B-B14F-4D97-AF65-F5344CB8AC3E}">
        <p14:creationId xmlns:p14="http://schemas.microsoft.com/office/powerpoint/2010/main" val="415905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94E962-E6A8-4D44-8A83-96B91F7FCDCA}" type="datetimeFigureOut">
              <a:rPr lang="ru-RU" smtClean="0"/>
              <a:t>10.09.2020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1EF98F-C89A-4961-80BA-130537EF68D3}" type="slidenum">
              <a:rPr lang="ru-RU" smtClean="0"/>
              <a:t>‹#›</a:t>
            </a:fld>
            <a:endParaRPr lang="ru-RU"/>
          </a:p>
        </p:txBody>
      </p:sp>
    </p:spTree>
    <p:extLst>
      <p:ext uri="{BB962C8B-B14F-4D97-AF65-F5344CB8AC3E}">
        <p14:creationId xmlns:p14="http://schemas.microsoft.com/office/powerpoint/2010/main" val="182774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94E962-E6A8-4D44-8A83-96B91F7FCDCA}" type="datetimeFigureOut">
              <a:rPr lang="ru-RU" smtClean="0"/>
              <a:t>10.09.2020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1EF98F-C89A-4961-80BA-130537EF68D3}" type="slidenum">
              <a:rPr lang="ru-RU" smtClean="0"/>
              <a:t>‹#›</a:t>
            </a:fld>
            <a:endParaRPr lang="ru-RU"/>
          </a:p>
        </p:txBody>
      </p:sp>
    </p:spTree>
    <p:extLst>
      <p:ext uri="{BB962C8B-B14F-4D97-AF65-F5344CB8AC3E}">
        <p14:creationId xmlns:p14="http://schemas.microsoft.com/office/powerpoint/2010/main" val="3103705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4E962-E6A8-4D44-8A83-96B91F7FCDCA}" type="datetimeFigureOut">
              <a:rPr lang="ru-RU" smtClean="0"/>
              <a:t>10.09.2020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EF98F-C89A-4961-80BA-130537EF68D3}" type="slidenum">
              <a:rPr lang="ru-RU" smtClean="0"/>
              <a:t>‹#›</a:t>
            </a:fld>
            <a:endParaRPr lang="ru-RU"/>
          </a:p>
        </p:txBody>
      </p:sp>
    </p:spTree>
    <p:extLst>
      <p:ext uri="{BB962C8B-B14F-4D97-AF65-F5344CB8AC3E}">
        <p14:creationId xmlns:p14="http://schemas.microsoft.com/office/powerpoint/2010/main" val="337093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oku.edu.gov.k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kao.kg/"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youtu.be/i3ycc8N6RcE" TargetMode="External"/><Relationship Id="rId4" Type="http://schemas.openxmlformats.org/officeDocument/2006/relationships/hyperlink" Target="https://us04web.zoom.us/j/5163258705?pwd=MVVHdTZZak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319"/>
            <a:ext cx="9144000" cy="6872319"/>
          </a:xfrm>
          <a:prstGeom prst="rect">
            <a:avLst/>
          </a:prstGeom>
          <a:noFill/>
          <a:extLst>
            <a:ext uri="{909E8E84-426E-40DD-AFC4-6F175D3DCCD1}">
              <a14:hiddenFill xmlns:a14="http://schemas.microsoft.com/office/drawing/2010/main">
                <a:solidFill>
                  <a:srgbClr val="FFFFFF"/>
                </a:solidFill>
              </a14:hiddenFill>
            </a:ext>
          </a:extLst>
        </p:spPr>
      </p:pic>
      <p:sp>
        <p:nvSpPr>
          <p:cNvPr id="3" name="Заголовок 3"/>
          <p:cNvSpPr txBox="1">
            <a:spLocks/>
          </p:cNvSpPr>
          <p:nvPr/>
        </p:nvSpPr>
        <p:spPr>
          <a:xfrm>
            <a:off x="282690" y="1970837"/>
            <a:ext cx="8861309" cy="954107"/>
          </a:xfrm>
          <a:prstGeom prst="rect">
            <a:avLst/>
          </a:prstGeom>
          <a:noFill/>
        </p:spPr>
        <p:txBody>
          <a:bodyPr wrap="square" lIns="91440" tIns="45720" rIns="91440" bIns="45720">
            <a:spAutoFit/>
          </a:bodyPr>
          <a:lstStyle>
            <a:defPPr>
              <a:defRPr lang="ru-RU"/>
            </a:defPPr>
            <a:lvl1pPr marL="0" algn="l" defTabSz="914400" rtl="0" eaLnBrk="1" latinLnBrk="0" hangingPunct="1">
              <a:spcBef>
                <a:spcPct val="0"/>
              </a:spcBef>
              <a:buNone/>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sz="2800" b="1" dirty="0" smtClean="0">
                <a:ln w="1905"/>
                <a:solidFill>
                  <a:srgbClr val="C00000"/>
                </a:solidFill>
                <a:effectLst>
                  <a:innerShdw blurRad="69850" dist="43180" dir="5400000">
                    <a:srgbClr val="000000">
                      <a:alpha val="65000"/>
                    </a:srgbClr>
                  </a:innerShdw>
                </a:effectLst>
              </a:rPr>
              <a:t>САНАРИП </a:t>
            </a:r>
            <a:r>
              <a:rPr lang="ru-RU" sz="2800" b="1" dirty="0" smtClean="0">
                <a:ln w="1905"/>
                <a:solidFill>
                  <a:srgbClr val="C00000"/>
                </a:solidFill>
                <a:effectLst>
                  <a:innerShdw blurRad="69850" dist="43180" dir="5400000">
                    <a:srgbClr val="000000">
                      <a:alpha val="65000"/>
                    </a:srgbClr>
                  </a:innerShdw>
                </a:effectLst>
              </a:rPr>
              <a:t>МУГАЛИМДИ МЕТОДИКАЛЫК </a:t>
            </a:r>
            <a:br>
              <a:rPr lang="ru-RU" sz="2800" b="1" dirty="0" smtClean="0">
                <a:ln w="1905"/>
                <a:solidFill>
                  <a:srgbClr val="C00000"/>
                </a:solidFill>
                <a:effectLst>
                  <a:innerShdw blurRad="69850" dist="43180" dir="5400000">
                    <a:srgbClr val="000000">
                      <a:alpha val="65000"/>
                    </a:srgbClr>
                  </a:innerShdw>
                </a:effectLst>
              </a:rPr>
            </a:br>
            <a:r>
              <a:rPr lang="ru-RU" sz="2800" b="1" dirty="0" smtClean="0">
                <a:ln w="1905"/>
                <a:solidFill>
                  <a:srgbClr val="C00000"/>
                </a:solidFill>
                <a:effectLst>
                  <a:innerShdw blurRad="69850" dist="43180" dir="5400000">
                    <a:srgbClr val="000000">
                      <a:alpha val="65000"/>
                    </a:srgbClr>
                  </a:innerShdw>
                </a:effectLst>
              </a:rPr>
              <a:t>ЖАКТАН КОЛДОО</a:t>
            </a:r>
            <a:endParaRPr lang="ru-RU" sz="2800" b="1" dirty="0">
              <a:ln w="1905"/>
              <a:solidFill>
                <a:srgbClr val="C00000"/>
              </a:solidFill>
              <a:effectLst>
                <a:innerShdw blurRad="69850" dist="43180" dir="5400000">
                  <a:srgbClr val="000000">
                    <a:alpha val="65000"/>
                  </a:srgbClr>
                </a:innerShdw>
              </a:effectLst>
            </a:endParaRPr>
          </a:p>
        </p:txBody>
      </p:sp>
      <p:sp>
        <p:nvSpPr>
          <p:cNvPr id="2" name="Прямоугольник 1"/>
          <p:cNvSpPr/>
          <p:nvPr/>
        </p:nvSpPr>
        <p:spPr>
          <a:xfrm>
            <a:off x="1187624" y="548680"/>
            <a:ext cx="7005443" cy="584775"/>
          </a:xfrm>
          <a:prstGeom prst="rect">
            <a:avLst/>
          </a:prstGeom>
          <a:noFill/>
        </p:spPr>
        <p:txBody>
          <a:bodyPr wrap="none" lIns="91440" tIns="45720" rIns="91440" bIns="45720">
            <a:spAutoFit/>
          </a:bodyPr>
          <a:lstStyle/>
          <a:p>
            <a:pPr algn="ctr"/>
            <a:r>
              <a:rPr lang="ru-RU"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КЫРГЫЗ БИЛИМ БЕРҮҮ АКАДЕМИЯСЫ</a:t>
            </a:r>
            <a:endParaRPr lang="ru-RU"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7" name="Picture 10" descr="Человечек-1"/>
          <p:cNvPicPr>
            <a:picLocks noChangeAspect="1" noChangeArrowheads="1" noCrop="1"/>
          </p:cNvPicPr>
          <p:nvPr/>
        </p:nvPicPr>
        <p:blipFill>
          <a:blip r:embed="rId4"/>
          <a:srcRect/>
          <a:stretch>
            <a:fillRect/>
          </a:stretch>
        </p:blipFill>
        <p:spPr bwMode="auto">
          <a:xfrm>
            <a:off x="3820194" y="3177894"/>
            <a:ext cx="1503611" cy="1553731"/>
          </a:xfrm>
          <a:prstGeom prst="rect">
            <a:avLst/>
          </a:prstGeom>
          <a:noFill/>
          <a:ln w="9525">
            <a:noFill/>
            <a:miter lim="800000"/>
            <a:headEnd/>
            <a:tailEnd/>
          </a:ln>
        </p:spPr>
      </p:pic>
      <p:sp>
        <p:nvSpPr>
          <p:cNvPr id="8" name="Подзаголовок 2"/>
          <p:cNvSpPr txBox="1">
            <a:spLocks/>
          </p:cNvSpPr>
          <p:nvPr/>
        </p:nvSpPr>
        <p:spPr>
          <a:xfrm>
            <a:off x="496356" y="5229200"/>
            <a:ext cx="8387977" cy="68407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1800" b="1" dirty="0" err="1" smtClean="0">
                <a:solidFill>
                  <a:schemeClr val="tx1"/>
                </a:solidFill>
                <a:latin typeface="Arial" pitchFamily="34" charset="0"/>
                <a:cs typeface="Arial" pitchFamily="34" charset="0"/>
              </a:rPr>
              <a:t>Мектепке</a:t>
            </a:r>
            <a:r>
              <a:rPr lang="ru-RU" sz="1800" b="1" dirty="0" smtClean="0">
                <a:solidFill>
                  <a:schemeClr val="tx1"/>
                </a:solidFill>
                <a:latin typeface="Arial" pitchFamily="34" charset="0"/>
                <a:cs typeface="Arial" pitchFamily="34" charset="0"/>
              </a:rPr>
              <a:t> </a:t>
            </a:r>
            <a:r>
              <a:rPr lang="ru-RU" sz="1800" b="1" dirty="0" err="1" smtClean="0">
                <a:solidFill>
                  <a:schemeClr val="tx1"/>
                </a:solidFill>
                <a:latin typeface="Arial" pitchFamily="34" charset="0"/>
                <a:cs typeface="Arial" pitchFamily="34" charset="0"/>
              </a:rPr>
              <a:t>чейинки</a:t>
            </a:r>
            <a:r>
              <a:rPr lang="ru-RU" sz="1800" b="1" dirty="0" smtClean="0">
                <a:solidFill>
                  <a:schemeClr val="tx1"/>
                </a:solidFill>
                <a:latin typeface="Arial" pitchFamily="34" charset="0"/>
                <a:cs typeface="Arial" pitchFamily="34" charset="0"/>
              </a:rPr>
              <a:t> </a:t>
            </a:r>
            <a:r>
              <a:rPr lang="ru-RU" sz="1800" b="1" dirty="0" err="1" smtClean="0">
                <a:solidFill>
                  <a:schemeClr val="tx1"/>
                </a:solidFill>
                <a:latin typeface="Arial" pitchFamily="34" charset="0"/>
                <a:cs typeface="Arial" pitchFamily="34" charset="0"/>
              </a:rPr>
              <a:t>жана</a:t>
            </a:r>
            <a:r>
              <a:rPr lang="ru-RU" sz="1800" b="1" dirty="0" smtClean="0">
                <a:solidFill>
                  <a:schemeClr val="tx1"/>
                </a:solidFill>
                <a:latin typeface="Arial" pitchFamily="34" charset="0"/>
                <a:cs typeface="Arial" pitchFamily="34" charset="0"/>
              </a:rPr>
              <a:t> </a:t>
            </a:r>
            <a:r>
              <a:rPr lang="ru-RU" sz="1800" b="1" dirty="0" err="1" smtClean="0">
                <a:solidFill>
                  <a:schemeClr val="tx1"/>
                </a:solidFill>
                <a:latin typeface="Arial" pitchFamily="34" charset="0"/>
                <a:cs typeface="Arial" pitchFamily="34" charset="0"/>
              </a:rPr>
              <a:t>башталгыч</a:t>
            </a:r>
            <a:r>
              <a:rPr lang="ru-RU" sz="1800" b="1" dirty="0" smtClean="0">
                <a:solidFill>
                  <a:schemeClr val="tx1"/>
                </a:solidFill>
                <a:latin typeface="Arial" pitchFamily="34" charset="0"/>
                <a:cs typeface="Arial" pitchFamily="34" charset="0"/>
              </a:rPr>
              <a:t> </a:t>
            </a:r>
            <a:r>
              <a:rPr lang="ru-RU" sz="1800" b="1" dirty="0" err="1" smtClean="0">
                <a:solidFill>
                  <a:schemeClr val="tx1"/>
                </a:solidFill>
                <a:latin typeface="Arial" pitchFamily="34" charset="0"/>
                <a:cs typeface="Arial" pitchFamily="34" charset="0"/>
              </a:rPr>
              <a:t>мектептик</a:t>
            </a:r>
            <a:r>
              <a:rPr lang="ru-RU" sz="1800" b="1" dirty="0" smtClean="0">
                <a:solidFill>
                  <a:schemeClr val="tx1"/>
                </a:solidFill>
                <a:latin typeface="Arial" pitchFamily="34" charset="0"/>
                <a:cs typeface="Arial" pitchFamily="34" charset="0"/>
              </a:rPr>
              <a:t>  </a:t>
            </a:r>
            <a:r>
              <a:rPr lang="ru-RU" sz="1800" b="1" dirty="0" err="1" smtClean="0">
                <a:solidFill>
                  <a:schemeClr val="tx1"/>
                </a:solidFill>
                <a:latin typeface="Arial" pitchFamily="34" charset="0"/>
                <a:cs typeface="Arial" pitchFamily="34" charset="0"/>
              </a:rPr>
              <a:t>билим</a:t>
            </a:r>
            <a:r>
              <a:rPr lang="ru-RU" sz="1800" b="1" dirty="0" smtClean="0">
                <a:solidFill>
                  <a:schemeClr val="tx1"/>
                </a:solidFill>
                <a:latin typeface="Arial" pitchFamily="34" charset="0"/>
                <a:cs typeface="Arial" pitchFamily="34" charset="0"/>
              </a:rPr>
              <a:t> </a:t>
            </a:r>
            <a:r>
              <a:rPr lang="ru-RU" sz="1800" b="1" dirty="0" err="1" smtClean="0">
                <a:solidFill>
                  <a:schemeClr val="tx1"/>
                </a:solidFill>
                <a:latin typeface="Arial" pitchFamily="34" charset="0"/>
                <a:cs typeface="Arial" pitchFamily="34" charset="0"/>
              </a:rPr>
              <a:t>берүү</a:t>
            </a:r>
            <a:r>
              <a:rPr lang="ru-RU" sz="1800" b="1" dirty="0" smtClean="0">
                <a:solidFill>
                  <a:schemeClr val="tx1"/>
                </a:solidFill>
                <a:latin typeface="Arial" pitchFamily="34" charset="0"/>
                <a:cs typeface="Arial" pitchFamily="34" charset="0"/>
              </a:rPr>
              <a:t> </a:t>
            </a:r>
            <a:r>
              <a:rPr lang="ru-RU" sz="1800" b="1" dirty="0" err="1" smtClean="0">
                <a:solidFill>
                  <a:schemeClr val="tx1"/>
                </a:solidFill>
                <a:latin typeface="Arial" pitchFamily="34" charset="0"/>
                <a:cs typeface="Arial" pitchFamily="34" charset="0"/>
              </a:rPr>
              <a:t>лабораториясынын</a:t>
            </a:r>
            <a:r>
              <a:rPr lang="ru-RU" sz="1800" b="1" dirty="0" smtClean="0">
                <a:solidFill>
                  <a:schemeClr val="tx1"/>
                </a:solidFill>
                <a:latin typeface="Arial" pitchFamily="34" charset="0"/>
                <a:cs typeface="Arial" pitchFamily="34" charset="0"/>
              </a:rPr>
              <a:t> </a:t>
            </a:r>
            <a:r>
              <a:rPr lang="ru-RU" sz="1800" b="1" dirty="0" err="1" smtClean="0">
                <a:solidFill>
                  <a:schemeClr val="tx1"/>
                </a:solidFill>
                <a:latin typeface="Arial" pitchFamily="34" charset="0"/>
                <a:cs typeface="Arial" pitchFamily="34" charset="0"/>
              </a:rPr>
              <a:t>башчысы</a:t>
            </a:r>
            <a:r>
              <a:rPr lang="ru-RU" sz="1800" b="1" dirty="0" smtClean="0">
                <a:solidFill>
                  <a:schemeClr val="tx1"/>
                </a:solidFill>
                <a:latin typeface="Arial" pitchFamily="34" charset="0"/>
                <a:cs typeface="Arial" pitchFamily="34" charset="0"/>
              </a:rPr>
              <a:t> </a:t>
            </a:r>
            <a:r>
              <a:rPr lang="ru-RU" sz="1800" b="1" dirty="0" err="1" smtClean="0">
                <a:solidFill>
                  <a:schemeClr val="tx1"/>
                </a:solidFill>
                <a:latin typeface="Arial" pitchFamily="34" charset="0"/>
                <a:cs typeface="Arial" pitchFamily="34" charset="0"/>
              </a:rPr>
              <a:t>Аттокурова</a:t>
            </a:r>
            <a:r>
              <a:rPr lang="ru-RU" sz="1800" b="1" dirty="0" smtClean="0">
                <a:solidFill>
                  <a:schemeClr val="tx1"/>
                </a:solidFill>
                <a:latin typeface="Arial" pitchFamily="34" charset="0"/>
                <a:cs typeface="Arial" pitchFamily="34" charset="0"/>
              </a:rPr>
              <a:t> Чынар </a:t>
            </a:r>
            <a:r>
              <a:rPr lang="ru-RU" sz="1800" b="1" dirty="0" err="1" smtClean="0">
                <a:solidFill>
                  <a:schemeClr val="tx1"/>
                </a:solidFill>
                <a:latin typeface="Arial" pitchFamily="34" charset="0"/>
                <a:cs typeface="Arial" pitchFamily="34" charset="0"/>
              </a:rPr>
              <a:t>Амановна</a:t>
            </a:r>
            <a:endParaRPr lang="ru-RU" sz="18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303896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Схема 4"/>
          <p:cNvGraphicFramePr/>
          <p:nvPr>
            <p:extLst>
              <p:ext uri="{D42A27DB-BD31-4B8C-83A1-F6EECF244321}">
                <p14:modId xmlns:p14="http://schemas.microsoft.com/office/powerpoint/2010/main" val="471485581"/>
              </p:ext>
            </p:extLst>
          </p:nvPr>
        </p:nvGraphicFramePr>
        <p:xfrm>
          <a:off x="395536" y="620688"/>
          <a:ext cx="8424936" cy="5832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1101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827584" y="476672"/>
            <a:ext cx="7848872" cy="6063198"/>
          </a:xfrm>
          <a:prstGeom prst="rect">
            <a:avLst/>
          </a:prstGeom>
        </p:spPr>
        <p:txBody>
          <a:bodyPr wrap="square">
            <a:spAutoFit/>
          </a:bodyPr>
          <a:lstStyle/>
          <a:p>
            <a:pPr>
              <a:defRPr/>
            </a:pPr>
            <a:r>
              <a:rPr lang="ky-KG" sz="2000" b="1" i="1" dirty="0"/>
              <a:t>Негизги </a:t>
            </a:r>
            <a:r>
              <a:rPr lang="ky-KG" sz="2000" b="1" i="1" dirty="0"/>
              <a:t>компетенттүүлүктүн өзгөчөлүгү</a:t>
            </a:r>
          </a:p>
          <a:p>
            <a:pPr>
              <a:defRPr/>
            </a:pPr>
            <a:endParaRPr lang="ky-KG" sz="800" b="1" i="1" dirty="0"/>
          </a:p>
          <a:p>
            <a:pPr>
              <a:defRPr/>
            </a:pPr>
            <a:r>
              <a:rPr lang="ru-RU" sz="2000" b="1" dirty="0" err="1"/>
              <a:t>Компетент</a:t>
            </a:r>
            <a:r>
              <a:rPr lang="ky-KG" sz="2000" b="1" dirty="0"/>
              <a:t>тик </a:t>
            </a:r>
            <a:r>
              <a:rPr lang="ky-KG" sz="2000" b="1" dirty="0"/>
              <a:t>мамиледе </a:t>
            </a:r>
            <a:r>
              <a:rPr lang="ky-KG" sz="2000" dirty="0"/>
              <a:t>биринчи орунга окуучулардын </a:t>
            </a:r>
            <a:r>
              <a:rPr lang="ky-KG" sz="2000" dirty="0"/>
              <a:t>маалымат алуусун </a:t>
            </a:r>
            <a:r>
              <a:rPr lang="ky-KG" sz="2000" dirty="0"/>
              <a:t>эмес, практикалык иште </a:t>
            </a:r>
            <a:r>
              <a:rPr lang="ky-KG" sz="2000" dirty="0"/>
              <a:t>маалыматтарды пайдалануу менен пайда </a:t>
            </a:r>
            <a:r>
              <a:rPr lang="ky-KG" sz="2000" dirty="0"/>
              <a:t>болгон көйгөйлөрдү </a:t>
            </a:r>
            <a:r>
              <a:rPr lang="ky-KG" sz="2000" dirty="0"/>
              <a:t>чече билүү </a:t>
            </a:r>
            <a:r>
              <a:rPr lang="ky-KG" sz="2000" dirty="0"/>
              <a:t>жана </a:t>
            </a:r>
            <a:r>
              <a:rPr lang="ky-KG" sz="2000" dirty="0"/>
              <a:t>иш-аракттердин </a:t>
            </a:r>
            <a:r>
              <a:rPr lang="ky-KG" sz="2000" dirty="0"/>
              <a:t>ыкмаларын </a:t>
            </a:r>
            <a:r>
              <a:rPr lang="ky-KG" sz="2000" dirty="0"/>
              <a:t>өздөштүрүү, аткара алуу </a:t>
            </a:r>
            <a:r>
              <a:rPr lang="ky-KG" sz="2000" dirty="0"/>
              <a:t>жөндөмүн коёт.   </a:t>
            </a:r>
            <a:endParaRPr lang="ru-RU" sz="2000" dirty="0"/>
          </a:p>
          <a:p>
            <a:pPr>
              <a:defRPr/>
            </a:pPr>
            <a:r>
              <a:rPr lang="ky-KG" sz="2000" dirty="0"/>
              <a:t>Жалпы билим берүүнүн жаңыртылган мазмунун негизин </a:t>
            </a:r>
            <a:r>
              <a:rPr lang="ky-KG" sz="2000" i="1" dirty="0"/>
              <a:t>«негизги компетенттүүлүктөр» түптөгөн.</a:t>
            </a:r>
          </a:p>
          <a:p>
            <a:pPr>
              <a:defRPr/>
            </a:pPr>
            <a:r>
              <a:rPr lang="ky-KG" sz="2000" dirty="0"/>
              <a:t>Дүйнөлүк билим берүү практикасында компетенттүүлүк түшүнүгү борбордук,  «башкы» түшүнүк катары эсептелинет, анткени компетенттүүлүк: </a:t>
            </a:r>
            <a:endParaRPr lang="ru-RU" sz="2000" dirty="0"/>
          </a:p>
          <a:p>
            <a:pPr marL="285750" indent="-285750">
              <a:buFont typeface="Arial" pitchFamily="34" charset="0"/>
              <a:buChar char="•"/>
              <a:defRPr/>
            </a:pPr>
            <a:r>
              <a:rPr lang="ky-KG" sz="2000" dirty="0"/>
              <a:t>биринчиден, </a:t>
            </a:r>
            <a:r>
              <a:rPr lang="ky-KG" sz="2000" dirty="0"/>
              <a:t>өзүнө билим </a:t>
            </a:r>
            <a:r>
              <a:rPr lang="ky-KG" sz="2000" dirty="0"/>
              <a:t>берүүнүн интеллектуалдык жана жөндөмдүк </a:t>
            </a:r>
            <a:r>
              <a:rPr lang="ky-KG" sz="2000" dirty="0"/>
              <a:t>өсүп </a:t>
            </a:r>
            <a:r>
              <a:rPr lang="ky-KG" sz="2000" dirty="0"/>
              <a:t>ө</a:t>
            </a:r>
            <a:r>
              <a:rPr lang="ky-KG" sz="2000" dirty="0"/>
              <a:t>нүгүүсү эске алынат</a:t>
            </a:r>
            <a:r>
              <a:rPr lang="ky-KG" sz="2000" dirty="0"/>
              <a:t>; </a:t>
            </a:r>
          </a:p>
          <a:p>
            <a:pPr marL="285750" indent="-285750">
              <a:buFont typeface="Arial" pitchFamily="34" charset="0"/>
              <a:buChar char="•"/>
              <a:defRPr/>
            </a:pPr>
            <a:r>
              <a:rPr lang="ky-KG" sz="2000" dirty="0"/>
              <a:t>экинчиден, компетенттүүлүк түшүнүгүнө </a:t>
            </a:r>
            <a:r>
              <a:rPr lang="ky-KG" sz="2000" dirty="0"/>
              <a:t>«күтүлүүчү натыйжадан</a:t>
            </a:r>
            <a:r>
              <a:rPr lang="ky-KG" sz="2000" dirty="0"/>
              <a:t>» түзүлгөн билим берүүнүн мазмунун өзүнө </a:t>
            </a:r>
            <a:r>
              <a:rPr lang="ky-KG" sz="2000" dirty="0" smtClean="0"/>
              <a:t>синирүү </a:t>
            </a:r>
            <a:r>
              <a:rPr lang="ky-KG" sz="2000" dirty="0"/>
              <a:t>идеологиясы </a:t>
            </a:r>
            <a:r>
              <a:rPr lang="ky-KG" sz="2000" dirty="0"/>
              <a:t>түптөлгөн; </a:t>
            </a:r>
            <a:endParaRPr lang="ru-RU" sz="2000" dirty="0"/>
          </a:p>
          <a:p>
            <a:pPr marL="285750" indent="-285750">
              <a:buFont typeface="Arial" pitchFamily="34" charset="0"/>
              <a:buChar char="•"/>
              <a:defRPr/>
            </a:pPr>
            <a:r>
              <a:rPr lang="ky-KG" sz="2000" dirty="0"/>
              <a:t>үчүнчүдөн, негизги компетенттүүлүк интгеративдик табиятка ээ, анткени ал маданияттын жана иштин кеңири (маалыматтык, укуктук ж.б.) чөйрөлөрүнө тийиштүү бир катар билимдерди өзүнө алып алат.  </a:t>
            </a:r>
            <a:endParaRPr lang="ru-RU" dirty="0"/>
          </a:p>
        </p:txBody>
      </p:sp>
    </p:spTree>
    <p:extLst>
      <p:ext uri="{BB962C8B-B14F-4D97-AF65-F5344CB8AC3E}">
        <p14:creationId xmlns:p14="http://schemas.microsoft.com/office/powerpoint/2010/main" val="2674953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1"/>
          <p:cNvSpPr>
            <a:spLocks noChangeArrowheads="1"/>
          </p:cNvSpPr>
          <p:nvPr/>
        </p:nvSpPr>
        <p:spPr bwMode="auto">
          <a:xfrm>
            <a:off x="827856" y="605001"/>
            <a:ext cx="7848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355600"/>
            <a:r>
              <a:rPr lang="ky-KG" sz="2000" b="1" dirty="0"/>
              <a:t>Негизги компетенттүүлүктөр:</a:t>
            </a:r>
            <a:endParaRPr lang="ru-RU" sz="2000" dirty="0"/>
          </a:p>
          <a:p>
            <a:pPr indent="355600"/>
            <a:r>
              <a:rPr lang="ky-KG" sz="2000" dirty="0"/>
              <a:t>Негизги компетенттүүлүктөр көп </a:t>
            </a:r>
            <a:r>
              <a:rPr lang="ky-KG" sz="2000" dirty="0" smtClean="0"/>
              <a:t>функциялуу:</a:t>
            </a:r>
          </a:p>
          <a:p>
            <a:pPr marL="342900" indent="-342900">
              <a:buFont typeface="Wingdings" pitchFamily="2" charset="2"/>
              <a:buChar char="§"/>
            </a:pPr>
            <a:r>
              <a:rPr lang="ky-KG" sz="2000" dirty="0" smtClean="0"/>
              <a:t>Негизги компетенттүүлүктөрдү</a:t>
            </a:r>
            <a:r>
              <a:rPr lang="ky-KG" sz="2000" dirty="0" smtClean="0"/>
              <a:t> </a:t>
            </a:r>
            <a:r>
              <a:rPr lang="ky-KG" sz="2000" dirty="0"/>
              <a:t>өздөштүрүү күнүмдүк, </a:t>
            </a:r>
            <a:r>
              <a:rPr lang="ky-KG" sz="2000" dirty="0" smtClean="0"/>
              <a:t> кесиптик </a:t>
            </a:r>
            <a:r>
              <a:rPr lang="ky-KG" sz="2000" dirty="0"/>
              <a:t>же социалдык жашоодо ар түрдүү көйгөйлөрдү чечүүгө мүмкүндүк </a:t>
            </a:r>
            <a:r>
              <a:rPr lang="ky-KG" sz="2000" dirty="0" smtClean="0"/>
              <a:t>берет;</a:t>
            </a:r>
          </a:p>
          <a:p>
            <a:pPr marL="342900" indent="-342900">
              <a:buFont typeface="Wingdings" pitchFamily="2" charset="2"/>
              <a:buChar char="§"/>
            </a:pPr>
            <a:r>
              <a:rPr lang="ky-KG" sz="2000" dirty="0" smtClean="0"/>
              <a:t>Ар </a:t>
            </a:r>
            <a:r>
              <a:rPr lang="ky-KG" sz="2000" dirty="0"/>
              <a:t>түрдүү маанилүү максаттарга жетишүү жана ар түрдүү жагдайларда татаал милдеттерди чечүүдө, алар мектепте, жумушта, үй-бүлөдө, саясий чөйрөдө да </a:t>
            </a:r>
            <a:r>
              <a:rPr lang="ky-KG" sz="2000" dirty="0" smtClean="0"/>
              <a:t>колдонулат.  Демек, аларды өздөштүрүүн</a:t>
            </a:r>
            <a:r>
              <a:rPr lang="ky-KG" sz="2000" dirty="0" smtClean="0"/>
              <a:t>үн</a:t>
            </a:r>
            <a:r>
              <a:rPr lang="ky-KG" sz="2000" dirty="0" smtClean="0"/>
              <a:t> </a:t>
            </a:r>
            <a:r>
              <a:rPr lang="ky-KG" sz="2000" dirty="0"/>
              <a:t>зарылчылыгы бар. </a:t>
            </a:r>
            <a:endParaRPr lang="ru-RU" sz="2000" dirty="0"/>
          </a:p>
          <a:p>
            <a:pPr indent="355600"/>
            <a:r>
              <a:rPr lang="ky-KG" sz="2000" dirty="0"/>
              <a:t>Негизги компетенттүүлүктөр ири интеллектуалдык </a:t>
            </a:r>
            <a:r>
              <a:rPr lang="ky-KG" sz="2000" dirty="0" smtClean="0"/>
              <a:t>өнүгүүнү:</a:t>
            </a:r>
          </a:p>
          <a:p>
            <a:pPr marL="965200" indent="-342900">
              <a:buFont typeface="Arial" pitchFamily="34" charset="0"/>
              <a:buChar char="•"/>
            </a:pPr>
            <a:r>
              <a:rPr lang="ky-KG" sz="2000" dirty="0" smtClean="0"/>
              <a:t>абстрактуу </a:t>
            </a:r>
            <a:r>
              <a:rPr lang="ky-KG" sz="2000" dirty="0"/>
              <a:t>ой жүгүртүүнү, </a:t>
            </a:r>
            <a:endParaRPr lang="ky-KG" sz="2000" dirty="0" smtClean="0"/>
          </a:p>
          <a:p>
            <a:pPr marL="901700" indent="-279400">
              <a:buFont typeface="Arial" pitchFamily="34" charset="0"/>
              <a:buChar char="•"/>
            </a:pPr>
            <a:r>
              <a:rPr lang="ky-KG" sz="2000" dirty="0" smtClean="0"/>
              <a:t>рефлексияны</a:t>
            </a:r>
            <a:r>
              <a:rPr lang="ky-KG" sz="2000" dirty="0"/>
              <a:t>, </a:t>
            </a:r>
            <a:endParaRPr lang="ky-KG" sz="2000" dirty="0" smtClean="0"/>
          </a:p>
          <a:p>
            <a:pPr marL="901700" indent="-279400">
              <a:buFont typeface="Arial" pitchFamily="34" charset="0"/>
              <a:buChar char="•"/>
            </a:pPr>
            <a:r>
              <a:rPr lang="ky-KG" sz="2000" dirty="0" smtClean="0"/>
              <a:t>өзүнүн </a:t>
            </a:r>
            <a:r>
              <a:rPr lang="ky-KG" sz="2000" dirty="0"/>
              <a:t>позициясын аныктоону, </a:t>
            </a:r>
            <a:endParaRPr lang="ky-KG" sz="2000" dirty="0" smtClean="0"/>
          </a:p>
          <a:p>
            <a:pPr marL="901700" indent="-279400">
              <a:buFont typeface="Arial" pitchFamily="34" charset="0"/>
              <a:buChar char="•"/>
            </a:pPr>
            <a:r>
              <a:rPr lang="ky-KG" sz="2000" dirty="0" smtClean="0"/>
              <a:t>өзүн-өзү </a:t>
            </a:r>
            <a:r>
              <a:rPr lang="ky-KG" sz="2000" dirty="0"/>
              <a:t>баалоону, </a:t>
            </a:r>
            <a:endParaRPr lang="ky-KG" sz="2000" dirty="0" smtClean="0"/>
          </a:p>
          <a:p>
            <a:pPr marL="901700" indent="-279400">
              <a:buFont typeface="Arial" pitchFamily="34" charset="0"/>
              <a:buChar char="•"/>
            </a:pPr>
            <a:r>
              <a:rPr lang="ky-KG" sz="2000" dirty="0" smtClean="0"/>
              <a:t>сын </a:t>
            </a:r>
            <a:r>
              <a:rPr lang="ky-KG" sz="2000" dirty="0"/>
              <a:t>көз караш менен ой </a:t>
            </a:r>
            <a:r>
              <a:rPr lang="ky-KG" sz="2000" dirty="0" smtClean="0"/>
              <a:t>жүгүртүүнү,</a:t>
            </a:r>
          </a:p>
          <a:p>
            <a:pPr marL="901700" indent="-279400">
              <a:buFont typeface="Arial" pitchFamily="34" charset="0"/>
              <a:buChar char="•"/>
            </a:pPr>
            <a:r>
              <a:rPr lang="ky-KG" sz="2000" dirty="0" smtClean="0"/>
              <a:t>интеллектуалдык жөндөмдөрдү</a:t>
            </a:r>
            <a:r>
              <a:rPr lang="ky-KG" sz="2000" dirty="0" smtClean="0"/>
              <a:t>үлүктү</a:t>
            </a:r>
            <a:r>
              <a:rPr lang="ky-KG" sz="2000" dirty="0" smtClean="0"/>
              <a:t> </a:t>
            </a:r>
            <a:r>
              <a:rPr lang="ky-KG" sz="2000" dirty="0" smtClean="0"/>
              <a:t>талап кылат</a:t>
            </a:r>
            <a:r>
              <a:rPr lang="ky-KG" sz="2000" dirty="0" smtClean="0"/>
              <a:t>. </a:t>
            </a:r>
            <a:endParaRPr lang="ru-RU" sz="2000" dirty="0"/>
          </a:p>
          <a:p>
            <a:pPr indent="355600"/>
            <a:r>
              <a:rPr lang="ky-KG" sz="2000" dirty="0"/>
              <a:t>Алар инсанды калыптандыргандыктан, башталгыч мектеп - аларды түзүүнүн биринчи гана этабы.</a:t>
            </a:r>
            <a:r>
              <a:rPr lang="ru-RU" sz="2000" dirty="0"/>
              <a:t> </a:t>
            </a:r>
          </a:p>
        </p:txBody>
      </p:sp>
    </p:spTree>
    <p:extLst>
      <p:ext uri="{BB962C8B-B14F-4D97-AF65-F5344CB8AC3E}">
        <p14:creationId xmlns:p14="http://schemas.microsoft.com/office/powerpoint/2010/main" val="1589859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Таблица 5"/>
          <p:cNvGraphicFramePr>
            <a:graphicFrameLocks noGrp="1"/>
          </p:cNvGraphicFramePr>
          <p:nvPr>
            <p:extLst>
              <p:ext uri="{D42A27DB-BD31-4B8C-83A1-F6EECF244321}">
                <p14:modId xmlns:p14="http://schemas.microsoft.com/office/powerpoint/2010/main" val="1170040083"/>
              </p:ext>
            </p:extLst>
          </p:nvPr>
        </p:nvGraphicFramePr>
        <p:xfrm>
          <a:off x="539552" y="548680"/>
          <a:ext cx="8100389" cy="5914032"/>
        </p:xfrm>
        <a:graphic>
          <a:graphicData uri="http://schemas.openxmlformats.org/drawingml/2006/table">
            <a:tbl>
              <a:tblPr/>
              <a:tblGrid>
                <a:gridCol w="1712249"/>
                <a:gridCol w="4416660"/>
                <a:gridCol w="492870"/>
                <a:gridCol w="492870"/>
                <a:gridCol w="492870"/>
                <a:gridCol w="492870"/>
              </a:tblGrid>
              <a:tr h="270477">
                <a:tc rowSpan="2">
                  <a:txBody>
                    <a:bodyPr/>
                    <a:lstStyle/>
                    <a:p>
                      <a:pPr algn="ctr">
                        <a:lnSpc>
                          <a:spcPct val="115000"/>
                        </a:lnSpc>
                        <a:spcAft>
                          <a:spcPts val="0"/>
                        </a:spcAft>
                      </a:pPr>
                      <a:r>
                        <a:rPr lang="ru-RU" sz="1600" b="1" dirty="0" err="1">
                          <a:latin typeface="Arial" pitchFamily="34" charset="0"/>
                          <a:ea typeface="Calibri"/>
                          <a:cs typeface="Arial" pitchFamily="34" charset="0"/>
                        </a:rPr>
                        <a:t>Билим</a:t>
                      </a:r>
                      <a:r>
                        <a:rPr lang="ru-RU" sz="1600" b="1" dirty="0">
                          <a:latin typeface="Arial" pitchFamily="34" charset="0"/>
                          <a:ea typeface="Calibri"/>
                          <a:cs typeface="Arial" pitchFamily="34" charset="0"/>
                        </a:rPr>
                        <a:t> </a:t>
                      </a:r>
                      <a:r>
                        <a:rPr lang="ru-RU" sz="1600" b="1" dirty="0" err="1">
                          <a:latin typeface="Arial" pitchFamily="34" charset="0"/>
                          <a:ea typeface="Calibri"/>
                          <a:cs typeface="Arial" pitchFamily="34" charset="0"/>
                        </a:rPr>
                        <a:t>берүү чөйрөлөрү</a:t>
                      </a:r>
                      <a:endParaRPr lang="ru-RU" sz="16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600" b="1" dirty="0" err="1">
                          <a:latin typeface="Arial" pitchFamily="34" charset="0"/>
                          <a:ea typeface="Calibri"/>
                          <a:cs typeface="Arial" pitchFamily="34" charset="0"/>
                        </a:rPr>
                        <a:t>Сабактардын</a:t>
                      </a:r>
                      <a:r>
                        <a:rPr lang="ru-RU" sz="1600" b="1" dirty="0">
                          <a:latin typeface="Arial" pitchFamily="34" charset="0"/>
                          <a:ea typeface="Calibri"/>
                          <a:cs typeface="Arial" pitchFamily="34" charset="0"/>
                        </a:rPr>
                        <a:t> </a:t>
                      </a:r>
                      <a:r>
                        <a:rPr lang="ru-RU" sz="1600" b="1" dirty="0" err="1">
                          <a:latin typeface="Arial" pitchFamily="34" charset="0"/>
                          <a:ea typeface="Calibri"/>
                          <a:cs typeface="Arial" pitchFamily="34" charset="0"/>
                        </a:rPr>
                        <a:t>аталышы</a:t>
                      </a:r>
                      <a:endParaRPr lang="ru-RU" sz="16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ru-RU" sz="1600" b="1" dirty="0" err="1" smtClean="0">
                          <a:latin typeface="Arial" pitchFamily="34" charset="0"/>
                          <a:ea typeface="Calibri"/>
                          <a:cs typeface="Arial" pitchFamily="34" charset="0"/>
                        </a:rPr>
                        <a:t>Базистик</a:t>
                      </a:r>
                      <a:r>
                        <a:rPr lang="ru-RU" sz="1600" b="1" dirty="0" smtClean="0">
                          <a:latin typeface="Arial" pitchFamily="34" charset="0"/>
                          <a:ea typeface="Calibri"/>
                          <a:cs typeface="Arial" pitchFamily="34" charset="0"/>
                        </a:rPr>
                        <a:t>  </a:t>
                      </a:r>
                      <a:r>
                        <a:rPr lang="ru-RU" sz="1600" b="1" dirty="0">
                          <a:latin typeface="Arial" pitchFamily="34" charset="0"/>
                          <a:ea typeface="Calibri"/>
                          <a:cs typeface="Arial" pitchFamily="34" charset="0"/>
                        </a:rPr>
                        <a:t>вариант</a:t>
                      </a:r>
                      <a:endParaRPr lang="ru-RU" sz="16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270477">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600" b="1" dirty="0">
                          <a:latin typeface="Arial" pitchFamily="34" charset="0"/>
                          <a:ea typeface="Calibri"/>
                          <a:cs typeface="Arial" pitchFamily="34" charset="0"/>
                        </a:rPr>
                        <a:t>1</a:t>
                      </a:r>
                      <a:endParaRPr lang="ru-RU" sz="16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ru-RU" sz="1600" b="1" dirty="0">
                          <a:latin typeface="Arial" pitchFamily="34" charset="0"/>
                          <a:ea typeface="Calibri"/>
                          <a:cs typeface="Arial" pitchFamily="34" charset="0"/>
                        </a:rPr>
                        <a:t>2</a:t>
                      </a:r>
                      <a:endParaRPr lang="ru-RU" sz="16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ru-RU" sz="1600" b="1" dirty="0">
                          <a:latin typeface="Arial" pitchFamily="34" charset="0"/>
                          <a:ea typeface="Calibri"/>
                          <a:cs typeface="Arial" pitchFamily="34" charset="0"/>
                        </a:rPr>
                        <a:t>3</a:t>
                      </a:r>
                      <a:endParaRPr lang="ru-RU" sz="16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ru-RU" sz="1600" b="1">
                          <a:latin typeface="Arial" pitchFamily="34" charset="0"/>
                          <a:ea typeface="Calibri"/>
                          <a:cs typeface="Arial" pitchFamily="34" charset="0"/>
                        </a:rPr>
                        <a:t>4</a:t>
                      </a:r>
                      <a:endParaRPr lang="ru-RU" sz="16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05798">
                <a:tc rowSpan="3">
                  <a:txBody>
                    <a:bodyPr/>
                    <a:lstStyle/>
                    <a:p>
                      <a:pPr algn="ctr">
                        <a:lnSpc>
                          <a:spcPct val="100000"/>
                        </a:lnSpc>
                        <a:spcAft>
                          <a:spcPts val="0"/>
                        </a:spcAft>
                      </a:pPr>
                      <a:endParaRPr lang="ru-RU" sz="1400" dirty="0">
                        <a:latin typeface="Arial" pitchFamily="34" charset="0"/>
                        <a:ea typeface="Calibri"/>
                        <a:cs typeface="Arial" pitchFamily="34" charset="0"/>
                      </a:endParaRPr>
                    </a:p>
                    <a:p>
                      <a:pPr algn="ctr">
                        <a:lnSpc>
                          <a:spcPct val="100000"/>
                        </a:lnSpc>
                        <a:spcAft>
                          <a:spcPts val="0"/>
                        </a:spcAft>
                      </a:pPr>
                      <a:r>
                        <a:rPr lang="ru-RU" sz="1400" b="1" dirty="0" err="1">
                          <a:latin typeface="Arial" pitchFamily="34" charset="0"/>
                          <a:ea typeface="Calibri"/>
                          <a:cs typeface="Arial" pitchFamily="34" charset="0"/>
                        </a:rPr>
                        <a:t>Тилдик</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400" b="1" dirty="0" err="1">
                          <a:latin typeface="Arial" pitchFamily="34" charset="0"/>
                          <a:ea typeface="Calibri"/>
                          <a:cs typeface="Arial" pitchFamily="34" charset="0"/>
                        </a:rPr>
                        <a:t>Кыргыз</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тил</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жана</a:t>
                      </a:r>
                      <a:r>
                        <a:rPr lang="ru-RU" sz="1400" b="1" dirty="0">
                          <a:latin typeface="Arial" pitchFamily="34" charset="0"/>
                          <a:ea typeface="Calibri"/>
                          <a:cs typeface="Arial" pitchFamily="34" charset="0"/>
                        </a:rPr>
                        <a:t> </a:t>
                      </a:r>
                      <a:r>
                        <a:rPr lang="ru-RU" sz="1400" b="1" dirty="0" err="1" smtClean="0">
                          <a:latin typeface="Arial" pitchFamily="34" charset="0"/>
                          <a:ea typeface="Calibri"/>
                          <a:cs typeface="Arial" pitchFamily="34" charset="0"/>
                        </a:rPr>
                        <a:t>окуу</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6</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6</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6</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6</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vMerge="1">
                  <a:txBody>
                    <a:bodyPr/>
                    <a:lstStyle/>
                    <a:p>
                      <a:endParaRPr lang="ru-RU"/>
                    </a:p>
                  </a:txBody>
                  <a:tcPr/>
                </a:tc>
                <a:tc>
                  <a:txBody>
                    <a:bodyPr/>
                    <a:lstStyle/>
                    <a:p>
                      <a:pPr>
                        <a:lnSpc>
                          <a:spcPct val="100000"/>
                        </a:lnSpc>
                        <a:spcAft>
                          <a:spcPts val="0"/>
                        </a:spcAft>
                      </a:pPr>
                      <a:r>
                        <a:rPr lang="ru-RU" sz="1400" b="1" dirty="0" err="1">
                          <a:latin typeface="Arial" pitchFamily="34" charset="0"/>
                          <a:ea typeface="Calibri"/>
                          <a:cs typeface="Arial" pitchFamily="34" charset="0"/>
                        </a:rPr>
                        <a:t>Орус</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тил</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3</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3</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3</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3</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vMerge="1">
                  <a:txBody>
                    <a:bodyPr/>
                    <a:lstStyle/>
                    <a:p>
                      <a:endParaRPr lang="ru-RU"/>
                    </a:p>
                  </a:txBody>
                  <a:tcPr/>
                </a:tc>
                <a:tc>
                  <a:txBody>
                    <a:bodyPr/>
                    <a:lstStyle/>
                    <a:p>
                      <a:pPr>
                        <a:lnSpc>
                          <a:spcPct val="100000"/>
                        </a:lnSpc>
                        <a:spcAft>
                          <a:spcPts val="0"/>
                        </a:spcAft>
                      </a:pPr>
                      <a:r>
                        <a:rPr lang="ru-RU" sz="1400" b="1" dirty="0">
                          <a:latin typeface="Arial" pitchFamily="34" charset="0"/>
                          <a:ea typeface="Calibri"/>
                          <a:cs typeface="Arial" pitchFamily="34" charset="0"/>
                        </a:rPr>
                        <a:t>Чет </a:t>
                      </a:r>
                      <a:r>
                        <a:rPr lang="ru-RU" sz="1400" b="1" dirty="0" err="1">
                          <a:latin typeface="Arial" pitchFamily="34" charset="0"/>
                          <a:ea typeface="Calibri"/>
                          <a:cs typeface="Arial" pitchFamily="34" charset="0"/>
                        </a:rPr>
                        <a:t>тил</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2</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2</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rowSpan="2">
                  <a:txBody>
                    <a:bodyPr/>
                    <a:lstStyle/>
                    <a:p>
                      <a:pPr algn="ctr">
                        <a:lnSpc>
                          <a:spcPct val="100000"/>
                        </a:lnSpc>
                        <a:spcAft>
                          <a:spcPts val="0"/>
                        </a:spcAft>
                      </a:pPr>
                      <a:r>
                        <a:rPr lang="ru-RU" sz="1400" b="1" dirty="0" err="1">
                          <a:latin typeface="Arial" pitchFamily="34" charset="0"/>
                          <a:ea typeface="Calibri"/>
                          <a:cs typeface="Arial" pitchFamily="34" charset="0"/>
                        </a:rPr>
                        <a:t>Социалдык</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400" b="1" dirty="0">
                          <a:latin typeface="Arial" pitchFamily="34" charset="0"/>
                          <a:ea typeface="Calibri"/>
                          <a:cs typeface="Arial" pitchFamily="34" charset="0"/>
                        </a:rPr>
                        <a:t>Кыргызстан </a:t>
                      </a:r>
                      <a:r>
                        <a:rPr lang="ru-RU" sz="1400" b="1" dirty="0" err="1">
                          <a:latin typeface="Arial" pitchFamily="34" charset="0"/>
                          <a:ea typeface="Calibri"/>
                          <a:cs typeface="Arial" pitchFamily="34" charset="0"/>
                        </a:rPr>
                        <a:t>тарыхы</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жана</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дүйнөлүк тарых</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vMerge="1">
                  <a:txBody>
                    <a:bodyPr/>
                    <a:lstStyle/>
                    <a:p>
                      <a:endParaRPr lang="ru-RU"/>
                    </a:p>
                  </a:txBody>
                  <a:tcPr/>
                </a:tc>
                <a:tc>
                  <a:txBody>
                    <a:bodyPr/>
                    <a:lstStyle/>
                    <a:p>
                      <a:pPr>
                        <a:lnSpc>
                          <a:spcPct val="100000"/>
                        </a:lnSpc>
                        <a:spcAft>
                          <a:spcPts val="0"/>
                        </a:spcAft>
                      </a:pPr>
                      <a:r>
                        <a:rPr lang="ru-RU" sz="1400" b="1" dirty="0">
                          <a:latin typeface="Arial" pitchFamily="34" charset="0"/>
                          <a:ea typeface="Calibri"/>
                          <a:cs typeface="Arial" pitchFamily="34" charset="0"/>
                        </a:rPr>
                        <a:t>Адам </a:t>
                      </a:r>
                      <a:r>
                        <a:rPr lang="ru-RU" sz="1400" b="1" dirty="0" err="1">
                          <a:latin typeface="Arial" pitchFamily="34" charset="0"/>
                          <a:ea typeface="Calibri"/>
                          <a:cs typeface="Arial" pitchFamily="34" charset="0"/>
                        </a:rPr>
                        <a:t>жана</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коом</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ТТКНны</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кошуу</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менен</a:t>
                      </a:r>
                      <a:r>
                        <a:rPr lang="ru-RU" sz="1400" b="1" dirty="0">
                          <a:latin typeface="Arial" pitchFamily="34" charset="0"/>
                          <a:ea typeface="Calibri"/>
                          <a:cs typeface="Arial" pitchFamily="34" charset="0"/>
                        </a:rPr>
                        <a:t>)</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1</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1</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1</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1</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a:txBody>
                    <a:bodyPr/>
                    <a:lstStyle/>
                    <a:p>
                      <a:pPr algn="ctr">
                        <a:lnSpc>
                          <a:spcPct val="100000"/>
                        </a:lnSpc>
                        <a:spcAft>
                          <a:spcPts val="0"/>
                        </a:spcAft>
                      </a:pPr>
                      <a:r>
                        <a:rPr lang="ru-RU" sz="1400" b="1">
                          <a:latin typeface="Arial" pitchFamily="34" charset="0"/>
                          <a:ea typeface="Calibri"/>
                          <a:cs typeface="Arial" pitchFamily="34" charset="0"/>
                        </a:rPr>
                        <a:t>Математика</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400" b="1" dirty="0">
                          <a:latin typeface="Arial" pitchFamily="34" charset="0"/>
                          <a:ea typeface="Calibri"/>
                          <a:cs typeface="Arial" pitchFamily="34" charset="0"/>
                        </a:rPr>
                        <a:t>Математика </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4</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4</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4</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4</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rowSpan="5">
                  <a:txBody>
                    <a:bodyPr/>
                    <a:lstStyle/>
                    <a:p>
                      <a:pPr algn="ctr">
                        <a:lnSpc>
                          <a:spcPct val="100000"/>
                        </a:lnSpc>
                        <a:spcAft>
                          <a:spcPts val="0"/>
                        </a:spcAft>
                      </a:pPr>
                      <a:r>
                        <a:rPr lang="ru-RU" sz="1400" b="1" dirty="0" err="1">
                          <a:latin typeface="Arial" pitchFamily="34" charset="0"/>
                          <a:ea typeface="Calibri"/>
                          <a:cs typeface="Arial" pitchFamily="34" charset="0"/>
                        </a:rPr>
                        <a:t>Табигый</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илимдер</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400" b="1" dirty="0" err="1">
                          <a:latin typeface="Arial" pitchFamily="34" charset="0"/>
                          <a:ea typeface="Calibri"/>
                          <a:cs typeface="Arial" pitchFamily="34" charset="0"/>
                        </a:rPr>
                        <a:t>Табият</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таануу</a:t>
                      </a:r>
                      <a:r>
                        <a:rPr lang="ru-RU" sz="1400" b="1" dirty="0">
                          <a:latin typeface="Arial" pitchFamily="34" charset="0"/>
                          <a:ea typeface="Calibri"/>
                          <a:cs typeface="Arial" pitchFamily="34" charset="0"/>
                        </a:rPr>
                        <a:t>(</a:t>
                      </a:r>
                      <a:r>
                        <a:rPr lang="ru-RU" sz="1400" b="1" dirty="0" err="1">
                          <a:latin typeface="Arial" pitchFamily="34" charset="0"/>
                          <a:ea typeface="Calibri"/>
                          <a:cs typeface="Arial" pitchFamily="34" charset="0"/>
                        </a:rPr>
                        <a:t>ТТКНны</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кошуу</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менен</a:t>
                      </a:r>
                      <a:r>
                        <a:rPr lang="ru-RU" sz="1400" b="1" dirty="0">
                          <a:latin typeface="Arial" pitchFamily="34" charset="0"/>
                          <a:ea typeface="Calibri"/>
                          <a:cs typeface="Arial" pitchFamily="34" charset="0"/>
                        </a:rPr>
                        <a:t>)</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1</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1</a:t>
                      </a: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1</a:t>
                      </a: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1</a:t>
                      </a: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vMerge="1">
                  <a:txBody>
                    <a:bodyPr/>
                    <a:lstStyle/>
                    <a:p>
                      <a:endParaRPr lang="ru-RU"/>
                    </a:p>
                  </a:txBody>
                  <a:tcPr/>
                </a:tc>
                <a:tc>
                  <a:txBody>
                    <a:bodyPr/>
                    <a:lstStyle/>
                    <a:p>
                      <a:pPr>
                        <a:lnSpc>
                          <a:spcPct val="100000"/>
                        </a:lnSpc>
                        <a:spcAft>
                          <a:spcPts val="0"/>
                        </a:spcAft>
                      </a:pPr>
                      <a:r>
                        <a:rPr lang="ru-RU" sz="1400" b="1" dirty="0">
                          <a:latin typeface="Arial" pitchFamily="34" charset="0"/>
                          <a:ea typeface="Calibri"/>
                          <a:cs typeface="Arial" pitchFamily="34" charset="0"/>
                        </a:rPr>
                        <a:t>Физика/Астрономия (</a:t>
                      </a:r>
                      <a:r>
                        <a:rPr lang="ru-RU" sz="1400" b="1" dirty="0" err="1">
                          <a:latin typeface="Arial" pitchFamily="34" charset="0"/>
                          <a:ea typeface="Calibri"/>
                          <a:cs typeface="Arial" pitchFamily="34" charset="0"/>
                        </a:rPr>
                        <a:t>ТТКНны</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кошуу</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менен</a:t>
                      </a:r>
                      <a:r>
                        <a:rPr lang="ru-RU" sz="1400" b="1" dirty="0">
                          <a:latin typeface="Arial" pitchFamily="34" charset="0"/>
                          <a:ea typeface="Calibri"/>
                          <a:cs typeface="Arial" pitchFamily="34" charset="0"/>
                        </a:rPr>
                        <a:t>)</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vMerge="1">
                  <a:txBody>
                    <a:bodyPr/>
                    <a:lstStyle/>
                    <a:p>
                      <a:endParaRPr lang="ru-RU"/>
                    </a:p>
                  </a:txBody>
                  <a:tcPr/>
                </a:tc>
                <a:tc>
                  <a:txBody>
                    <a:bodyPr/>
                    <a:lstStyle/>
                    <a:p>
                      <a:pPr>
                        <a:lnSpc>
                          <a:spcPct val="100000"/>
                        </a:lnSpc>
                        <a:spcAft>
                          <a:spcPts val="0"/>
                        </a:spcAft>
                      </a:pPr>
                      <a:r>
                        <a:rPr lang="ru-RU" sz="1400" b="1" dirty="0">
                          <a:latin typeface="Arial" pitchFamily="34" charset="0"/>
                          <a:ea typeface="Calibri"/>
                          <a:cs typeface="Arial" pitchFamily="34" charset="0"/>
                        </a:rPr>
                        <a:t>Биология (</a:t>
                      </a:r>
                      <a:r>
                        <a:rPr lang="ru-RU" sz="1400" b="1" dirty="0" err="1">
                          <a:latin typeface="Arial" pitchFamily="34" charset="0"/>
                          <a:ea typeface="Calibri"/>
                          <a:cs typeface="Arial" pitchFamily="34" charset="0"/>
                        </a:rPr>
                        <a:t>ТТКНны</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кошуу</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менен</a:t>
                      </a:r>
                      <a:r>
                        <a:rPr lang="ru-RU" sz="1400" b="1" dirty="0">
                          <a:latin typeface="Arial" pitchFamily="34" charset="0"/>
                          <a:ea typeface="Calibri"/>
                          <a:cs typeface="Arial" pitchFamily="34" charset="0"/>
                        </a:rPr>
                        <a:t>)</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vMerge="1">
                  <a:txBody>
                    <a:bodyPr/>
                    <a:lstStyle/>
                    <a:p>
                      <a:endParaRPr lang="ru-RU"/>
                    </a:p>
                  </a:txBody>
                  <a:tcPr/>
                </a:tc>
                <a:tc>
                  <a:txBody>
                    <a:bodyPr/>
                    <a:lstStyle/>
                    <a:p>
                      <a:pPr>
                        <a:lnSpc>
                          <a:spcPct val="100000"/>
                        </a:lnSpc>
                        <a:spcAft>
                          <a:spcPts val="0"/>
                        </a:spcAft>
                      </a:pPr>
                      <a:r>
                        <a:rPr lang="ru-RU" sz="1400" b="1" dirty="0">
                          <a:latin typeface="Arial" pitchFamily="34" charset="0"/>
                          <a:ea typeface="Calibri"/>
                          <a:cs typeface="Arial" pitchFamily="34" charset="0"/>
                        </a:rPr>
                        <a:t>Химия (</a:t>
                      </a:r>
                      <a:r>
                        <a:rPr lang="ru-RU" sz="1400" b="1" dirty="0" err="1">
                          <a:latin typeface="Arial" pitchFamily="34" charset="0"/>
                          <a:ea typeface="Calibri"/>
                          <a:cs typeface="Arial" pitchFamily="34" charset="0"/>
                        </a:rPr>
                        <a:t>ТТКНны</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кошуу</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менен</a:t>
                      </a:r>
                      <a:r>
                        <a:rPr lang="ru-RU" sz="1400" b="1" dirty="0">
                          <a:latin typeface="Arial" pitchFamily="34" charset="0"/>
                          <a:ea typeface="Calibri"/>
                          <a:cs typeface="Arial" pitchFamily="34" charset="0"/>
                        </a:rPr>
                        <a:t>)</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vMerge="1">
                  <a:txBody>
                    <a:bodyPr/>
                    <a:lstStyle/>
                    <a:p>
                      <a:endParaRPr lang="ru-RU"/>
                    </a:p>
                  </a:txBody>
                  <a:tcPr/>
                </a:tc>
                <a:tc>
                  <a:txBody>
                    <a:bodyPr/>
                    <a:lstStyle/>
                    <a:p>
                      <a:pPr>
                        <a:lnSpc>
                          <a:spcPct val="100000"/>
                        </a:lnSpc>
                        <a:spcAft>
                          <a:spcPts val="0"/>
                        </a:spcAft>
                      </a:pPr>
                      <a:r>
                        <a:rPr lang="ru-RU" sz="1400" b="1" dirty="0">
                          <a:latin typeface="Arial" pitchFamily="34" charset="0"/>
                          <a:ea typeface="Calibri"/>
                          <a:cs typeface="Arial" pitchFamily="34" charset="0"/>
                        </a:rPr>
                        <a:t>География (</a:t>
                      </a:r>
                      <a:r>
                        <a:rPr lang="ru-RU" sz="1400" b="1" dirty="0" err="1">
                          <a:latin typeface="Arial" pitchFamily="34" charset="0"/>
                          <a:ea typeface="Calibri"/>
                          <a:cs typeface="Arial" pitchFamily="34" charset="0"/>
                        </a:rPr>
                        <a:t>ТТКНны</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кошуу</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менен</a:t>
                      </a:r>
                      <a:r>
                        <a:rPr lang="ru-RU" sz="1400" b="1" dirty="0">
                          <a:latin typeface="Arial" pitchFamily="34" charset="0"/>
                          <a:ea typeface="Calibri"/>
                          <a:cs typeface="Arial" pitchFamily="34" charset="0"/>
                        </a:rPr>
                        <a:t>)</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rowSpan="2">
                  <a:txBody>
                    <a:bodyPr/>
                    <a:lstStyle/>
                    <a:p>
                      <a:pPr algn="ctr">
                        <a:lnSpc>
                          <a:spcPct val="100000"/>
                        </a:lnSpc>
                        <a:spcAft>
                          <a:spcPts val="0"/>
                        </a:spcAft>
                      </a:pPr>
                      <a:r>
                        <a:rPr lang="ru-RU" sz="1400" b="1" dirty="0" err="1" smtClean="0">
                          <a:latin typeface="Arial" pitchFamily="34" charset="0"/>
                          <a:ea typeface="Calibri"/>
                          <a:cs typeface="Arial" pitchFamily="34" charset="0"/>
                        </a:rPr>
                        <a:t>Технологиялык</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400" b="1" dirty="0">
                          <a:latin typeface="Arial" pitchFamily="34" charset="0"/>
                          <a:ea typeface="Calibri"/>
                          <a:cs typeface="Arial" pitchFamily="34" charset="0"/>
                        </a:rPr>
                        <a:t>Технология (</a:t>
                      </a:r>
                      <a:r>
                        <a:rPr lang="ru-RU" sz="1400" b="1" dirty="0" err="1">
                          <a:latin typeface="Arial" pitchFamily="34" charset="0"/>
                          <a:ea typeface="Calibri"/>
                          <a:cs typeface="Arial" pitchFamily="34" charset="0"/>
                        </a:rPr>
                        <a:t>эмгек</a:t>
                      </a:r>
                      <a:r>
                        <a:rPr lang="ru-RU" sz="1400" b="1" dirty="0">
                          <a:latin typeface="Arial" pitchFamily="34" charset="0"/>
                          <a:ea typeface="Calibri"/>
                          <a:cs typeface="Arial" pitchFamily="34" charset="0"/>
                        </a:rPr>
                        <a:t>, </a:t>
                      </a:r>
                      <a:r>
                        <a:rPr lang="ru-RU" sz="1400" b="1" dirty="0" smtClean="0">
                          <a:latin typeface="Arial" pitchFamily="34" charset="0"/>
                          <a:ea typeface="Calibri"/>
                          <a:cs typeface="Arial" pitchFamily="34" charset="0"/>
                        </a:rPr>
                        <a:t>черчение, </a:t>
                      </a:r>
                      <a:r>
                        <a:rPr lang="ru-RU" sz="1400" b="1" dirty="0">
                          <a:latin typeface="Arial" pitchFamily="34" charset="0"/>
                          <a:ea typeface="Calibri"/>
                          <a:cs typeface="Arial" pitchFamily="34" charset="0"/>
                        </a:rPr>
                        <a:t>дизайн (</a:t>
                      </a:r>
                      <a:r>
                        <a:rPr lang="ru-RU" sz="1400" b="1" dirty="0" smtClean="0">
                          <a:latin typeface="Arial" pitchFamily="34" charset="0"/>
                          <a:ea typeface="Calibri"/>
                          <a:cs typeface="Arial" pitchFamily="34" charset="0"/>
                        </a:rPr>
                        <a:t>ТТКН)</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1</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1</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1</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vMerge="1">
                  <a:txBody>
                    <a:bodyPr/>
                    <a:lstStyle/>
                    <a:p>
                      <a:endParaRPr lang="ru-RU"/>
                    </a:p>
                  </a:txBody>
                  <a:tcPr/>
                </a:tc>
                <a:tc>
                  <a:txBody>
                    <a:bodyPr/>
                    <a:lstStyle/>
                    <a:p>
                      <a:pPr>
                        <a:lnSpc>
                          <a:spcPct val="100000"/>
                        </a:lnSpc>
                        <a:spcAft>
                          <a:spcPts val="0"/>
                        </a:spcAft>
                      </a:pPr>
                      <a:r>
                        <a:rPr lang="ru-RU" sz="1400" b="1" dirty="0">
                          <a:latin typeface="Arial" pitchFamily="34" charset="0"/>
                          <a:ea typeface="Calibri"/>
                          <a:cs typeface="Arial" pitchFamily="34" charset="0"/>
                        </a:rPr>
                        <a:t>Информатика (</a:t>
                      </a:r>
                      <a:r>
                        <a:rPr lang="ru-RU" sz="1400" b="1" dirty="0" err="1">
                          <a:latin typeface="Arial" pitchFamily="34" charset="0"/>
                          <a:ea typeface="Calibri"/>
                          <a:cs typeface="Arial" pitchFamily="34" charset="0"/>
                        </a:rPr>
                        <a:t>ТТКНны</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кошуу</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менен</a:t>
                      </a:r>
                      <a:r>
                        <a:rPr lang="ru-RU" sz="1400" b="1" dirty="0">
                          <a:latin typeface="Arial" pitchFamily="34" charset="0"/>
                          <a:ea typeface="Calibri"/>
                          <a:cs typeface="Arial" pitchFamily="34" charset="0"/>
                        </a:rPr>
                        <a:t>)</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rowSpan="3">
                  <a:txBody>
                    <a:bodyPr/>
                    <a:lstStyle/>
                    <a:p>
                      <a:pPr algn="ctr">
                        <a:lnSpc>
                          <a:spcPct val="100000"/>
                        </a:lnSpc>
                        <a:spcAft>
                          <a:spcPts val="1000"/>
                        </a:spcAft>
                      </a:pPr>
                      <a:r>
                        <a:rPr lang="ru-RU" sz="1400" b="1" dirty="0">
                          <a:latin typeface="Arial" pitchFamily="34" charset="0"/>
                          <a:ea typeface="Calibri"/>
                          <a:cs typeface="Arial" pitchFamily="34" charset="0"/>
                        </a:rPr>
                        <a:t>Искусство</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400" b="1" dirty="0" err="1">
                          <a:latin typeface="Arial" pitchFamily="34" charset="0"/>
                          <a:ea typeface="Calibri"/>
                          <a:cs typeface="Arial" pitchFamily="34" charset="0"/>
                        </a:rPr>
                        <a:t>Кыргыз</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адабияты</a:t>
                      </a:r>
                      <a:r>
                        <a:rPr lang="ru-RU" sz="1400" b="1" dirty="0">
                          <a:latin typeface="Arial" pitchFamily="34" charset="0"/>
                          <a:ea typeface="Calibri"/>
                          <a:cs typeface="Arial" pitchFamily="34" charset="0"/>
                        </a:rPr>
                        <a:t> </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vMerge="1">
                  <a:txBody>
                    <a:bodyPr/>
                    <a:lstStyle/>
                    <a:p>
                      <a:endParaRPr lang="ru-RU"/>
                    </a:p>
                  </a:txBody>
                  <a:tcPr/>
                </a:tc>
                <a:tc>
                  <a:txBody>
                    <a:bodyPr/>
                    <a:lstStyle/>
                    <a:p>
                      <a:pPr>
                        <a:lnSpc>
                          <a:spcPct val="100000"/>
                        </a:lnSpc>
                        <a:spcAft>
                          <a:spcPts val="0"/>
                        </a:spcAft>
                      </a:pPr>
                      <a:r>
                        <a:rPr lang="ru-RU" sz="1400" b="1" dirty="0" err="1">
                          <a:latin typeface="Arial" pitchFamily="34" charset="0"/>
                          <a:ea typeface="Calibri"/>
                          <a:cs typeface="Arial" pitchFamily="34" charset="0"/>
                        </a:rPr>
                        <a:t>Дүйнөлүк</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адабият</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98">
                <a:tc vMerge="1">
                  <a:txBody>
                    <a:bodyPr/>
                    <a:lstStyle/>
                    <a:p>
                      <a:endParaRPr lang="ru-RU"/>
                    </a:p>
                  </a:txBody>
                  <a:tcPr/>
                </a:tc>
                <a:tc>
                  <a:txBody>
                    <a:bodyPr/>
                    <a:lstStyle/>
                    <a:p>
                      <a:pPr>
                        <a:lnSpc>
                          <a:spcPct val="100000"/>
                        </a:lnSpc>
                        <a:spcAft>
                          <a:spcPts val="0"/>
                        </a:spcAft>
                      </a:pPr>
                      <a:r>
                        <a:rPr lang="ru-RU" sz="1400" b="1" dirty="0" err="1">
                          <a:latin typeface="Arial" pitchFamily="34" charset="0"/>
                          <a:ea typeface="Calibri"/>
                          <a:cs typeface="Arial" pitchFamily="34" charset="0"/>
                        </a:rPr>
                        <a:t>Көркөм сүрөт чыгармачылыгы</a:t>
                      </a:r>
                      <a:r>
                        <a:rPr lang="ru-RU" sz="1400" b="1" dirty="0">
                          <a:latin typeface="Arial" pitchFamily="34" charset="0"/>
                          <a:ea typeface="Calibri"/>
                          <a:cs typeface="Arial" pitchFamily="34" charset="0"/>
                        </a:rPr>
                        <a:t>/Музыка  </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2</a:t>
                      </a: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2</a:t>
                      </a: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2</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2</a:t>
                      </a:r>
                      <a:endParaRPr lang="ru-RU" sz="140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rowSpan="2">
                  <a:txBody>
                    <a:bodyPr/>
                    <a:lstStyle/>
                    <a:p>
                      <a:pPr algn="ctr">
                        <a:lnSpc>
                          <a:spcPct val="100000"/>
                        </a:lnSpc>
                        <a:spcAft>
                          <a:spcPts val="0"/>
                        </a:spcAft>
                      </a:pPr>
                      <a:r>
                        <a:rPr lang="ru-RU" sz="1400" b="1" dirty="0" err="1">
                          <a:latin typeface="Arial" pitchFamily="34" charset="0"/>
                          <a:ea typeface="Calibri"/>
                          <a:cs typeface="Arial" pitchFamily="34" charset="0"/>
                        </a:rPr>
                        <a:t>Ден</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соолук</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маданияты</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400" b="1" dirty="0" err="1">
                          <a:latin typeface="Arial" pitchFamily="34" charset="0"/>
                          <a:ea typeface="Calibri"/>
                          <a:cs typeface="Arial" pitchFamily="34" charset="0"/>
                        </a:rPr>
                        <a:t>Дене</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тарбия</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ТТКНны</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кошуу</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менен</a:t>
                      </a:r>
                      <a:r>
                        <a:rPr lang="ru-RU" sz="1400" b="1" dirty="0">
                          <a:latin typeface="Arial" pitchFamily="34" charset="0"/>
                          <a:ea typeface="Calibri"/>
                          <a:cs typeface="Arial" pitchFamily="34" charset="0"/>
                        </a:rPr>
                        <a:t>)</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2</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2</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2</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2</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vMerge="1">
                  <a:txBody>
                    <a:bodyPr/>
                    <a:lstStyle/>
                    <a:p>
                      <a:endParaRPr lang="ru-RU"/>
                    </a:p>
                  </a:txBody>
                  <a:tcPr/>
                </a:tc>
                <a:tc>
                  <a:txBody>
                    <a:bodyPr/>
                    <a:lstStyle/>
                    <a:p>
                      <a:pPr>
                        <a:lnSpc>
                          <a:spcPct val="100000"/>
                        </a:lnSpc>
                        <a:spcAft>
                          <a:spcPts val="0"/>
                        </a:spcAft>
                      </a:pPr>
                      <a:r>
                        <a:rPr lang="ru-RU" sz="1400" b="1" dirty="0" err="1">
                          <a:latin typeface="Arial" pitchFamily="34" charset="0"/>
                          <a:ea typeface="Calibri"/>
                          <a:cs typeface="Arial" pitchFamily="34" charset="0"/>
                        </a:rPr>
                        <a:t>Аскерге</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чейинки</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даярдоо</a:t>
                      </a:r>
                      <a:r>
                        <a:rPr lang="ru-RU" sz="1400" b="1" dirty="0">
                          <a:latin typeface="Arial" pitchFamily="34" charset="0"/>
                          <a:ea typeface="Calibri"/>
                          <a:cs typeface="Arial" pitchFamily="34" charset="0"/>
                        </a:rPr>
                        <a:t> (ТТКН)</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endParaRPr lang="ru-RU" sz="1400">
                        <a:latin typeface="Arial" pitchFamily="34" charset="0"/>
                        <a:ea typeface="Times New Roman"/>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endParaRPr lang="ru-RU" sz="1400">
                        <a:latin typeface="Arial" pitchFamily="34" charset="0"/>
                        <a:ea typeface="Times New Roman"/>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endParaRPr lang="ru-RU" sz="1400" dirty="0">
                        <a:latin typeface="Arial" pitchFamily="34" charset="0"/>
                        <a:ea typeface="Times New Roman"/>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endParaRPr lang="ru-RU" sz="1400" dirty="0">
                        <a:latin typeface="Arial" pitchFamily="34" charset="0"/>
                        <a:ea typeface="Times New Roman"/>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gridSpan="2">
                  <a:txBody>
                    <a:bodyPr/>
                    <a:lstStyle/>
                    <a:p>
                      <a:pPr marL="485775" indent="-485775">
                        <a:lnSpc>
                          <a:spcPct val="100000"/>
                        </a:lnSpc>
                        <a:spcAft>
                          <a:spcPts val="0"/>
                        </a:spcAft>
                      </a:pPr>
                      <a:r>
                        <a:rPr lang="en-US" sz="1400" b="1" dirty="0">
                          <a:latin typeface="Arial" pitchFamily="34" charset="0"/>
                          <a:ea typeface="Calibri"/>
                          <a:cs typeface="Arial" pitchFamily="34" charset="0"/>
                        </a:rPr>
                        <a:t>I</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Инварианттык</a:t>
                      </a:r>
                      <a:r>
                        <a:rPr lang="ru-RU" sz="1400" b="1" dirty="0">
                          <a:latin typeface="Arial" pitchFamily="34" charset="0"/>
                          <a:ea typeface="Calibri"/>
                          <a:cs typeface="Arial" pitchFamily="34" charset="0"/>
                        </a:rPr>
                        <a:t> компонент:</a:t>
                      </a:r>
                      <a:endParaRPr lang="ru-RU" sz="1400" dirty="0">
                        <a:latin typeface="Arial" pitchFamily="34" charset="0"/>
                        <a:ea typeface="Calibri"/>
                        <a:cs typeface="Arial" pitchFamily="34" charset="0"/>
                      </a:endParaRPr>
                    </a:p>
                  </a:txBody>
                  <a:tcPr marL="45619" marR="45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00000"/>
                        </a:lnSpc>
                        <a:spcAft>
                          <a:spcPts val="0"/>
                        </a:spcAft>
                      </a:pPr>
                      <a:r>
                        <a:rPr lang="ru-RU" sz="1400" b="1">
                          <a:latin typeface="Arial" pitchFamily="34" charset="0"/>
                          <a:ea typeface="Calibri"/>
                          <a:cs typeface="Arial" pitchFamily="34" charset="0"/>
                        </a:rPr>
                        <a:t>19</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20</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22</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22</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gridSpan="2">
                  <a:txBody>
                    <a:bodyPr/>
                    <a:lstStyle/>
                    <a:p>
                      <a:pPr>
                        <a:lnSpc>
                          <a:spcPct val="100000"/>
                        </a:lnSpc>
                        <a:spcAft>
                          <a:spcPts val="0"/>
                        </a:spcAft>
                      </a:pPr>
                      <a:r>
                        <a:rPr lang="en-US" sz="1400" b="1" dirty="0">
                          <a:solidFill>
                            <a:srgbClr val="FF0000"/>
                          </a:solidFill>
                          <a:latin typeface="Arial" pitchFamily="34" charset="0"/>
                          <a:ea typeface="Calibri"/>
                          <a:cs typeface="Arial" pitchFamily="34" charset="0"/>
                        </a:rPr>
                        <a:t>II</a:t>
                      </a:r>
                      <a:r>
                        <a:rPr lang="ru-RU" sz="1400" b="1" dirty="0">
                          <a:solidFill>
                            <a:srgbClr val="FF0000"/>
                          </a:solidFill>
                          <a:latin typeface="Arial" pitchFamily="34" charset="0"/>
                          <a:ea typeface="Calibri"/>
                          <a:cs typeface="Arial" pitchFamily="34" charset="0"/>
                        </a:rPr>
                        <a:t>. </a:t>
                      </a:r>
                      <a:r>
                        <a:rPr lang="ru-RU" sz="1400" b="1" dirty="0" err="1">
                          <a:solidFill>
                            <a:srgbClr val="FF0000"/>
                          </a:solidFill>
                          <a:latin typeface="Arial" pitchFamily="34" charset="0"/>
                          <a:ea typeface="Calibri"/>
                          <a:cs typeface="Arial" pitchFamily="34" charset="0"/>
                        </a:rPr>
                        <a:t>Вариативдик</a:t>
                      </a:r>
                      <a:r>
                        <a:rPr lang="ru-RU" sz="1400" b="1" dirty="0">
                          <a:solidFill>
                            <a:srgbClr val="FF0000"/>
                          </a:solidFill>
                          <a:latin typeface="Arial" pitchFamily="34" charset="0"/>
                          <a:ea typeface="Calibri"/>
                          <a:cs typeface="Arial" pitchFamily="34" charset="0"/>
                        </a:rPr>
                        <a:t> компонент:</a:t>
                      </a:r>
                      <a:endParaRPr lang="ru-RU" sz="1400" dirty="0">
                        <a:solidFill>
                          <a:srgbClr val="FF0000"/>
                        </a:solidFill>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00000"/>
                        </a:lnSpc>
                        <a:spcAft>
                          <a:spcPts val="0"/>
                        </a:spcAft>
                      </a:pPr>
                      <a:r>
                        <a:rPr lang="ru-RU" sz="1400" b="1" dirty="0">
                          <a:solidFill>
                            <a:srgbClr val="FF0000"/>
                          </a:solidFill>
                          <a:latin typeface="Arial" pitchFamily="34" charset="0"/>
                          <a:ea typeface="Calibri"/>
                          <a:cs typeface="Arial" pitchFamily="34" charset="0"/>
                        </a:rPr>
                        <a:t>1</a:t>
                      </a:r>
                      <a:endParaRPr lang="ru-RU" sz="1400" dirty="0">
                        <a:solidFill>
                          <a:srgbClr val="FF0000"/>
                        </a:solidFill>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solidFill>
                            <a:srgbClr val="FF0000"/>
                          </a:solidFill>
                          <a:latin typeface="Arial" pitchFamily="34" charset="0"/>
                          <a:ea typeface="Calibri"/>
                          <a:cs typeface="Arial" pitchFamily="34" charset="0"/>
                        </a:rPr>
                        <a:t>2</a:t>
                      </a:r>
                      <a:endParaRPr lang="ru-RU" sz="1400" dirty="0">
                        <a:solidFill>
                          <a:srgbClr val="FF0000"/>
                        </a:solidFill>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solidFill>
                            <a:srgbClr val="FF0000"/>
                          </a:solidFill>
                          <a:latin typeface="Arial" pitchFamily="34" charset="0"/>
                          <a:ea typeface="Calibri"/>
                          <a:cs typeface="Arial" pitchFamily="34" charset="0"/>
                        </a:rPr>
                        <a:t>2</a:t>
                      </a:r>
                      <a:endParaRPr lang="ru-RU" sz="1400" dirty="0">
                        <a:solidFill>
                          <a:srgbClr val="FF0000"/>
                        </a:solidFill>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solidFill>
                            <a:srgbClr val="FF0000"/>
                          </a:solidFill>
                          <a:latin typeface="Arial" pitchFamily="34" charset="0"/>
                          <a:ea typeface="Calibri"/>
                          <a:cs typeface="Arial" pitchFamily="34" charset="0"/>
                        </a:rPr>
                        <a:t>3</a:t>
                      </a:r>
                      <a:endParaRPr lang="ru-RU" sz="1400" dirty="0">
                        <a:solidFill>
                          <a:srgbClr val="FF0000"/>
                        </a:solidFill>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gridSpan="2">
                  <a:txBody>
                    <a:bodyPr/>
                    <a:lstStyle/>
                    <a:p>
                      <a:pPr>
                        <a:lnSpc>
                          <a:spcPct val="100000"/>
                        </a:lnSpc>
                        <a:spcAft>
                          <a:spcPts val="0"/>
                        </a:spcAft>
                      </a:pPr>
                      <a:r>
                        <a:rPr lang="ru-RU" sz="1400" b="1">
                          <a:latin typeface="Arial" pitchFamily="34" charset="0"/>
                          <a:ea typeface="Calibri"/>
                          <a:cs typeface="Arial" pitchFamily="34" charset="0"/>
                        </a:rPr>
                        <a:t>Окуу жүгүнүн жумалык чеги</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00000"/>
                        </a:lnSpc>
                        <a:spcAft>
                          <a:spcPts val="0"/>
                        </a:spcAft>
                      </a:pPr>
                      <a:r>
                        <a:rPr lang="ru-RU" sz="1400" b="1">
                          <a:latin typeface="Arial" pitchFamily="34" charset="0"/>
                          <a:ea typeface="Calibri"/>
                          <a:cs typeface="Arial" pitchFamily="34" charset="0"/>
                        </a:rPr>
                        <a:t>20</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22</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24</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25</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31">
                <a:tc gridSpan="2">
                  <a:txBody>
                    <a:bodyPr/>
                    <a:lstStyle/>
                    <a:p>
                      <a:pPr algn="just">
                        <a:lnSpc>
                          <a:spcPct val="100000"/>
                        </a:lnSpc>
                        <a:spcAft>
                          <a:spcPts val="0"/>
                        </a:spcAft>
                      </a:pPr>
                      <a:r>
                        <a:rPr lang="ru-RU" sz="1400" b="1" dirty="0" err="1">
                          <a:latin typeface="Arial" pitchFamily="34" charset="0"/>
                          <a:ea typeface="Calibri"/>
                          <a:cs typeface="Arial" pitchFamily="34" charset="0"/>
                        </a:rPr>
                        <a:t>Жылдык</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окуу</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жүгү</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00000"/>
                        </a:lnSpc>
                        <a:spcAft>
                          <a:spcPts val="0"/>
                        </a:spcAft>
                      </a:pPr>
                      <a:r>
                        <a:rPr lang="ru-RU" sz="1400" b="1">
                          <a:latin typeface="Arial" pitchFamily="34" charset="0"/>
                          <a:ea typeface="Calibri"/>
                          <a:cs typeface="Arial" pitchFamily="34" charset="0"/>
                        </a:rPr>
                        <a:t>660</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a:latin typeface="Arial" pitchFamily="34" charset="0"/>
                          <a:ea typeface="Calibri"/>
                          <a:cs typeface="Arial" pitchFamily="34" charset="0"/>
                        </a:rPr>
                        <a:t>748</a:t>
                      </a:r>
                      <a:endParaRPr lang="ru-RU" sz="140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816</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850</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860">
                <a:tc gridSpan="2">
                  <a:txBody>
                    <a:bodyPr/>
                    <a:lstStyle/>
                    <a:p>
                      <a:pPr algn="just">
                        <a:lnSpc>
                          <a:spcPct val="100000"/>
                        </a:lnSpc>
                        <a:spcAft>
                          <a:spcPts val="0"/>
                        </a:spcAft>
                      </a:pPr>
                      <a:r>
                        <a:rPr lang="ru-RU" sz="1400" b="1" dirty="0" err="1">
                          <a:latin typeface="Arial" pitchFamily="34" charset="0"/>
                          <a:ea typeface="Calibri"/>
                          <a:cs typeface="Arial" pitchFamily="34" charset="0"/>
                        </a:rPr>
                        <a:t>Уруксат</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берилген</a:t>
                      </a:r>
                      <a:r>
                        <a:rPr lang="ru-RU" sz="1400" b="1" dirty="0">
                          <a:latin typeface="Arial" pitchFamily="34" charset="0"/>
                          <a:ea typeface="Calibri"/>
                          <a:cs typeface="Arial" pitchFamily="34" charset="0"/>
                        </a:rPr>
                        <a:t> </a:t>
                      </a:r>
                      <a:r>
                        <a:rPr lang="ru-RU" sz="1400" b="1" dirty="0" err="1">
                          <a:latin typeface="Arial" pitchFamily="34" charset="0"/>
                          <a:ea typeface="Calibri"/>
                          <a:cs typeface="Arial" pitchFamily="34" charset="0"/>
                        </a:rPr>
                        <a:t>окуу</a:t>
                      </a:r>
                      <a:r>
                        <a:rPr lang="ru-RU" sz="1400" b="1" dirty="0">
                          <a:latin typeface="Arial" pitchFamily="34" charset="0"/>
                          <a:ea typeface="Calibri"/>
                          <a:cs typeface="Arial" pitchFamily="34" charset="0"/>
                        </a:rPr>
                        <a:t> </a:t>
                      </a:r>
                      <a:r>
                        <a:rPr lang="ru-RU" sz="1400" b="1" dirty="0" err="1" smtClean="0">
                          <a:latin typeface="Arial" pitchFamily="34" charset="0"/>
                          <a:ea typeface="Calibri"/>
                          <a:cs typeface="Arial" pitchFamily="34" charset="0"/>
                        </a:rPr>
                        <a:t>жүктөмү.</a:t>
                      </a:r>
                      <a:r>
                        <a:rPr lang="ru-RU" sz="1400" b="1" dirty="0" smtClean="0">
                          <a:latin typeface="Arial" pitchFamily="34" charset="0"/>
                          <a:ea typeface="Calibri"/>
                          <a:cs typeface="Arial" pitchFamily="34" charset="0"/>
                        </a:rPr>
                        <a:t> </a:t>
                      </a:r>
                      <a:r>
                        <a:rPr lang="ru-RU" sz="1400" b="1" dirty="0" err="1" smtClean="0">
                          <a:latin typeface="Arial" pitchFamily="34" charset="0"/>
                          <a:ea typeface="Calibri"/>
                          <a:cs typeface="Arial" pitchFamily="34" charset="0"/>
                        </a:rPr>
                        <a:t>Төлөө кызматын</a:t>
                      </a:r>
                      <a:r>
                        <a:rPr lang="ru-RU" sz="1400" b="1" dirty="0" smtClean="0">
                          <a:latin typeface="Arial" pitchFamily="34" charset="0"/>
                          <a:ea typeface="Calibri"/>
                          <a:cs typeface="Arial" pitchFamily="34" charset="0"/>
                        </a:rPr>
                        <a:t> </a:t>
                      </a:r>
                      <a:r>
                        <a:rPr lang="ru-RU" sz="1400" b="1" dirty="0" err="1" smtClean="0">
                          <a:latin typeface="Arial" pitchFamily="34" charset="0"/>
                          <a:ea typeface="Calibri"/>
                          <a:cs typeface="Arial" pitchFamily="34" charset="0"/>
                        </a:rPr>
                        <a:t>көрсөтүү үчүн</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00000"/>
                        </a:lnSpc>
                        <a:spcAft>
                          <a:spcPts val="0"/>
                        </a:spcAft>
                      </a:pPr>
                      <a:r>
                        <a:rPr lang="ru-RU" sz="1400" b="1" dirty="0">
                          <a:latin typeface="Arial" pitchFamily="34" charset="0"/>
                          <a:ea typeface="Calibri"/>
                          <a:cs typeface="Arial" pitchFamily="34" charset="0"/>
                        </a:rPr>
                        <a:t>20</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23</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25</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400" b="1" dirty="0">
                          <a:latin typeface="Arial" pitchFamily="34" charset="0"/>
                          <a:ea typeface="Calibri"/>
                          <a:cs typeface="Arial" pitchFamily="34" charset="0"/>
                        </a:rPr>
                        <a:t>26</a:t>
                      </a:r>
                      <a:endParaRPr lang="ru-RU" sz="1400" dirty="0">
                        <a:latin typeface="Arial" pitchFamily="34" charset="0"/>
                        <a:ea typeface="Calibri"/>
                        <a:cs typeface="Arial" pitchFamily="34" charset="0"/>
                      </a:endParaRPr>
                    </a:p>
                  </a:txBody>
                  <a:tcPr marL="45619" marR="45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412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60648" y="692696"/>
            <a:ext cx="7848600" cy="5140325"/>
          </a:xfrm>
          <a:prstGeom prst="rect">
            <a:avLst/>
          </a:prstGeom>
        </p:spPr>
        <p:txBody>
          <a:bodyPr>
            <a:spAutoFit/>
          </a:bodyPr>
          <a:lstStyle/>
          <a:p>
            <a:pPr>
              <a:defRPr/>
            </a:pPr>
            <a:r>
              <a:rPr lang="ky-KG" b="1" dirty="0"/>
              <a:t>		</a:t>
            </a:r>
            <a:r>
              <a:rPr lang="ky-KG" sz="2000" b="1" dirty="0"/>
              <a:t>ЭНЕ ТИЛИ ЖАНА ОКУУ</a:t>
            </a:r>
          </a:p>
          <a:p>
            <a:pPr>
              <a:defRPr/>
            </a:pPr>
            <a:endParaRPr lang="ky-KG" sz="1000" b="1" dirty="0"/>
          </a:p>
          <a:p>
            <a:pPr>
              <a:defRPr/>
            </a:pPr>
            <a:r>
              <a:rPr lang="ky-KG" sz="2000" b="1" dirty="0"/>
              <a:t>Эне тили жана окуу </a:t>
            </a:r>
            <a:r>
              <a:rPr lang="ru-RU" sz="2000" dirty="0" err="1"/>
              <a:t>боюнча</a:t>
            </a:r>
            <a:r>
              <a:rPr lang="ru-RU" sz="2000" dirty="0"/>
              <a:t> </a:t>
            </a:r>
            <a:r>
              <a:rPr lang="ru-RU" sz="2000" dirty="0" err="1"/>
              <a:t>предметтик</a:t>
            </a:r>
            <a:r>
              <a:rPr lang="ru-RU" sz="2000" dirty="0"/>
              <a:t> </a:t>
            </a:r>
            <a:r>
              <a:rPr lang="ru-RU" sz="2000" dirty="0" err="1"/>
              <a:t>компетенттүүлүктөр</a:t>
            </a:r>
            <a:r>
              <a:rPr lang="ru-RU" sz="2000" dirty="0"/>
              <a:t> </a:t>
            </a:r>
            <a:r>
              <a:rPr lang="ru-RU" sz="2000" dirty="0" err="1"/>
              <a:t>төмөнкүчө</a:t>
            </a:r>
            <a:r>
              <a:rPr lang="ru-RU" sz="2000" dirty="0"/>
              <a:t> </a:t>
            </a:r>
            <a:r>
              <a:rPr lang="ru-RU" sz="2000" dirty="0" err="1"/>
              <a:t>аныкталган</a:t>
            </a:r>
            <a:r>
              <a:rPr lang="ru-RU" sz="2000" dirty="0"/>
              <a:t>:</a:t>
            </a:r>
            <a:endParaRPr lang="ky-KG" sz="2000" b="1" dirty="0"/>
          </a:p>
          <a:p>
            <a:pPr marL="285750" indent="-285750">
              <a:buFont typeface="Arial" pitchFamily="34" charset="0"/>
              <a:buChar char="•"/>
              <a:defRPr/>
            </a:pPr>
            <a:r>
              <a:rPr lang="ru-RU" dirty="0" err="1"/>
              <a:t>Тыбыш</a:t>
            </a:r>
            <a:r>
              <a:rPr lang="ru-RU" dirty="0"/>
              <a:t> </a:t>
            </a:r>
            <a:r>
              <a:rPr lang="ru-RU" dirty="0" err="1"/>
              <a:t>жана</a:t>
            </a:r>
            <a:r>
              <a:rPr lang="ru-RU" dirty="0"/>
              <a:t> тамга </a:t>
            </a:r>
            <a:r>
              <a:rPr lang="ru-RU" dirty="0" err="1"/>
              <a:t>менен</a:t>
            </a:r>
            <a:r>
              <a:rPr lang="ru-RU" dirty="0"/>
              <a:t> </a:t>
            </a:r>
            <a:r>
              <a:rPr lang="ru-RU" dirty="0" err="1"/>
              <a:t>иштей</a:t>
            </a:r>
            <a:r>
              <a:rPr lang="ru-RU" dirty="0"/>
              <a:t> </a:t>
            </a:r>
            <a:r>
              <a:rPr lang="ru-RU" dirty="0" err="1"/>
              <a:t>алуу</a:t>
            </a:r>
            <a:r>
              <a:rPr lang="ru-RU" dirty="0"/>
              <a:t> </a:t>
            </a:r>
            <a:r>
              <a:rPr lang="ru-RU" dirty="0" err="1"/>
              <a:t>компетенттүүлүгү</a:t>
            </a:r>
            <a:r>
              <a:rPr lang="ru-RU" dirty="0"/>
              <a:t> (К1)</a:t>
            </a:r>
          </a:p>
          <a:p>
            <a:pPr marL="285750" indent="-285750">
              <a:buFont typeface="Arial" pitchFamily="34" charset="0"/>
              <a:buChar char="•"/>
              <a:defRPr/>
            </a:pPr>
            <a:r>
              <a:rPr lang="ru-RU" dirty="0"/>
              <a:t>Окуй </a:t>
            </a:r>
            <a:r>
              <a:rPr lang="ru-RU" dirty="0" err="1"/>
              <a:t>алуу</a:t>
            </a:r>
            <a:r>
              <a:rPr lang="ru-RU" dirty="0"/>
              <a:t> </a:t>
            </a:r>
            <a:r>
              <a:rPr lang="ru-RU" dirty="0" err="1"/>
              <a:t>компетенттүүлүгү</a:t>
            </a:r>
            <a:r>
              <a:rPr lang="ru-RU" dirty="0"/>
              <a:t> (К2)</a:t>
            </a:r>
          </a:p>
          <a:p>
            <a:pPr marL="285750" indent="-285750">
              <a:buFont typeface="Arial" pitchFamily="34" charset="0"/>
              <a:buChar char="•"/>
              <a:defRPr/>
            </a:pPr>
            <a:r>
              <a:rPr lang="ru-RU" dirty="0" err="1"/>
              <a:t>Сөз</a:t>
            </a:r>
            <a:r>
              <a:rPr lang="ru-RU" dirty="0"/>
              <a:t> </a:t>
            </a:r>
            <a:r>
              <a:rPr lang="ru-RU" dirty="0" err="1"/>
              <a:t>байлыгы</a:t>
            </a:r>
            <a:r>
              <a:rPr lang="ru-RU" dirty="0"/>
              <a:t> </a:t>
            </a:r>
            <a:r>
              <a:rPr lang="ru-RU" dirty="0" err="1"/>
              <a:t>менен</a:t>
            </a:r>
            <a:r>
              <a:rPr lang="ru-RU" dirty="0"/>
              <a:t> </a:t>
            </a:r>
            <a:r>
              <a:rPr lang="ru-RU" dirty="0" err="1"/>
              <a:t>иштей</a:t>
            </a:r>
            <a:r>
              <a:rPr lang="ru-RU" dirty="0"/>
              <a:t> </a:t>
            </a:r>
            <a:r>
              <a:rPr lang="ru-RU" dirty="0" err="1"/>
              <a:t>алуу</a:t>
            </a:r>
            <a:r>
              <a:rPr lang="ru-RU" dirty="0"/>
              <a:t> </a:t>
            </a:r>
            <a:r>
              <a:rPr lang="ru-RU" dirty="0" err="1"/>
              <a:t>компетенттүүлүгү</a:t>
            </a:r>
            <a:r>
              <a:rPr lang="ru-RU" dirty="0"/>
              <a:t> (К3)</a:t>
            </a:r>
          </a:p>
          <a:p>
            <a:pPr marL="285750" indent="-285750">
              <a:buFont typeface="Arial" pitchFamily="34" charset="0"/>
              <a:buChar char="•"/>
              <a:defRPr/>
            </a:pPr>
            <a:r>
              <a:rPr lang="ru-RU" dirty="0" err="1"/>
              <a:t>Сүйлөм</a:t>
            </a:r>
            <a:r>
              <a:rPr lang="ru-RU" dirty="0"/>
              <a:t>, текст </a:t>
            </a:r>
            <a:r>
              <a:rPr lang="ru-RU" dirty="0" err="1"/>
              <a:t>менен</a:t>
            </a:r>
            <a:r>
              <a:rPr lang="ru-RU" dirty="0"/>
              <a:t> </a:t>
            </a:r>
            <a:r>
              <a:rPr lang="ru-RU" dirty="0" err="1"/>
              <a:t>иштей</a:t>
            </a:r>
            <a:r>
              <a:rPr lang="ru-RU" dirty="0"/>
              <a:t> </a:t>
            </a:r>
            <a:r>
              <a:rPr lang="ru-RU" dirty="0" err="1"/>
              <a:t>алуу</a:t>
            </a:r>
            <a:r>
              <a:rPr lang="ru-RU" dirty="0"/>
              <a:t> </a:t>
            </a:r>
            <a:r>
              <a:rPr lang="ru-RU" dirty="0" err="1"/>
              <a:t>компетенттүүлүгү</a:t>
            </a:r>
            <a:r>
              <a:rPr lang="ru-RU" dirty="0"/>
              <a:t> (К4)</a:t>
            </a:r>
          </a:p>
          <a:p>
            <a:pPr marL="285750" indent="-285750">
              <a:buFont typeface="Arial" pitchFamily="34" charset="0"/>
              <a:buChar char="•"/>
              <a:defRPr/>
            </a:pPr>
            <a:r>
              <a:rPr lang="ru-RU" dirty="0" err="1"/>
              <a:t>Аң</a:t>
            </a:r>
            <a:r>
              <a:rPr lang="ru-RU" dirty="0"/>
              <a:t> </a:t>
            </a:r>
            <a:r>
              <a:rPr lang="ru-RU" dirty="0" err="1"/>
              <a:t>сезимдүү</a:t>
            </a:r>
            <a:r>
              <a:rPr lang="ru-RU" dirty="0"/>
              <a:t> </a:t>
            </a:r>
            <a:r>
              <a:rPr lang="ru-RU" dirty="0" err="1"/>
              <a:t>окуу</a:t>
            </a:r>
            <a:r>
              <a:rPr lang="ru-RU" dirty="0"/>
              <a:t>, </a:t>
            </a:r>
            <a:r>
              <a:rPr lang="ru-RU" dirty="0" err="1"/>
              <a:t>угуу</a:t>
            </a:r>
            <a:r>
              <a:rPr lang="ru-RU" dirty="0"/>
              <a:t> </a:t>
            </a:r>
            <a:r>
              <a:rPr lang="ru-RU" dirty="0" err="1"/>
              <a:t>жана</a:t>
            </a:r>
            <a:r>
              <a:rPr lang="ru-RU" dirty="0"/>
              <a:t> </a:t>
            </a:r>
            <a:r>
              <a:rPr lang="ru-RU" dirty="0" err="1"/>
              <a:t>адабий</a:t>
            </a:r>
            <a:r>
              <a:rPr lang="ru-RU" dirty="0"/>
              <a:t> </a:t>
            </a:r>
            <a:r>
              <a:rPr lang="ru-RU" dirty="0" err="1"/>
              <a:t>түшүнүктөр</a:t>
            </a:r>
            <a:r>
              <a:rPr lang="ru-RU" dirty="0"/>
              <a:t> </a:t>
            </a:r>
            <a:r>
              <a:rPr lang="ru-RU" dirty="0" err="1"/>
              <a:t>менен</a:t>
            </a:r>
            <a:r>
              <a:rPr lang="ru-RU" dirty="0"/>
              <a:t> </a:t>
            </a:r>
            <a:r>
              <a:rPr lang="ru-RU" dirty="0" err="1"/>
              <a:t>иштей</a:t>
            </a:r>
            <a:r>
              <a:rPr lang="ru-RU" dirty="0"/>
              <a:t> </a:t>
            </a:r>
            <a:r>
              <a:rPr lang="ru-RU" dirty="0" err="1"/>
              <a:t>алуу</a:t>
            </a:r>
            <a:r>
              <a:rPr lang="ru-RU" dirty="0"/>
              <a:t> </a:t>
            </a:r>
            <a:r>
              <a:rPr lang="ru-RU" dirty="0" err="1"/>
              <a:t>компетенттүүлүгү</a:t>
            </a:r>
            <a:r>
              <a:rPr lang="ru-RU" dirty="0"/>
              <a:t> (К5)</a:t>
            </a:r>
          </a:p>
          <a:p>
            <a:pPr>
              <a:defRPr/>
            </a:pPr>
            <a:endParaRPr lang="ru-RU" sz="1000" i="1" dirty="0"/>
          </a:p>
          <a:p>
            <a:pPr>
              <a:defRPr/>
            </a:pPr>
            <a:r>
              <a:rPr lang="ru-RU" i="1" dirty="0" err="1"/>
              <a:t>Эскертүү</a:t>
            </a:r>
            <a:r>
              <a:rPr lang="ru-RU" dirty="0"/>
              <a:t>: </a:t>
            </a:r>
            <a:r>
              <a:rPr lang="ru-RU" dirty="0"/>
              <a:t>«</a:t>
            </a:r>
            <a:r>
              <a:rPr lang="ru-RU" sz="2000" dirty="0"/>
              <a:t>Окуй </a:t>
            </a:r>
            <a:r>
              <a:rPr lang="ru-RU" sz="2000" dirty="0" err="1"/>
              <a:t>алуу</a:t>
            </a:r>
            <a:r>
              <a:rPr lang="ru-RU" sz="2000" dirty="0"/>
              <a:t> </a:t>
            </a:r>
            <a:r>
              <a:rPr lang="ru-RU" sz="2000" dirty="0" err="1"/>
              <a:t>компетенттүүлүгү</a:t>
            </a:r>
            <a:r>
              <a:rPr lang="ru-RU" sz="2000" dirty="0"/>
              <a:t>» </a:t>
            </a:r>
            <a:r>
              <a:rPr lang="ru-RU" sz="2000" dirty="0" err="1"/>
              <a:t>окуу</a:t>
            </a:r>
            <a:r>
              <a:rPr lang="ru-RU" sz="2000" dirty="0"/>
              <a:t> </a:t>
            </a:r>
            <a:r>
              <a:rPr lang="ru-RU" sz="2000" dirty="0" err="1"/>
              <a:t>ылдамдыгын</a:t>
            </a:r>
            <a:r>
              <a:rPr lang="ru-RU" sz="2000" dirty="0"/>
              <a:t>, «</a:t>
            </a:r>
            <a:r>
              <a:rPr lang="ru-RU" sz="2000" dirty="0" err="1"/>
              <a:t>Сүйлөм</a:t>
            </a:r>
            <a:r>
              <a:rPr lang="ru-RU" sz="2000" dirty="0"/>
              <a:t>, текст </a:t>
            </a:r>
            <a:r>
              <a:rPr lang="ru-RU" sz="2000" dirty="0" err="1"/>
              <a:t>менен</a:t>
            </a:r>
            <a:r>
              <a:rPr lang="ru-RU" sz="2000" dirty="0"/>
              <a:t> </a:t>
            </a:r>
            <a:r>
              <a:rPr lang="ru-RU" sz="2000" dirty="0" err="1"/>
              <a:t>иштей</a:t>
            </a:r>
            <a:r>
              <a:rPr lang="ru-RU" sz="2000" dirty="0"/>
              <a:t> </a:t>
            </a:r>
            <a:r>
              <a:rPr lang="ru-RU" sz="2000" dirty="0" err="1"/>
              <a:t>алуу</a:t>
            </a:r>
            <a:r>
              <a:rPr lang="ru-RU" sz="2000" dirty="0"/>
              <a:t> </a:t>
            </a:r>
            <a:r>
              <a:rPr lang="ru-RU" sz="2000" dirty="0" err="1"/>
              <a:t>жана</a:t>
            </a:r>
            <a:r>
              <a:rPr lang="ru-RU" sz="2000" dirty="0"/>
              <a:t> </a:t>
            </a:r>
            <a:r>
              <a:rPr lang="ru-RU" sz="2000" dirty="0" err="1"/>
              <a:t>жаза</a:t>
            </a:r>
            <a:r>
              <a:rPr lang="ru-RU" sz="2000" dirty="0"/>
              <a:t> </a:t>
            </a:r>
            <a:r>
              <a:rPr lang="ru-RU" sz="2000" dirty="0" err="1"/>
              <a:t>билүү</a:t>
            </a:r>
            <a:r>
              <a:rPr lang="ru-RU" sz="2000" dirty="0"/>
              <a:t> </a:t>
            </a:r>
            <a:r>
              <a:rPr lang="ru-RU" sz="2000" dirty="0" err="1"/>
              <a:t>компетенттүүлүгү</a:t>
            </a:r>
            <a:r>
              <a:rPr lang="ru-RU" sz="2000" dirty="0"/>
              <a:t>» </a:t>
            </a:r>
            <a:r>
              <a:rPr lang="ru-RU" sz="2000" dirty="0" err="1"/>
              <a:t>пунктуацияны</a:t>
            </a:r>
            <a:r>
              <a:rPr lang="ru-RU" sz="2000" dirty="0"/>
              <a:t>, «</a:t>
            </a:r>
            <a:r>
              <a:rPr lang="ru-RU" sz="2000" dirty="0" err="1"/>
              <a:t>Аң</a:t>
            </a:r>
            <a:r>
              <a:rPr lang="ru-RU" sz="2000" dirty="0"/>
              <a:t> </a:t>
            </a:r>
            <a:r>
              <a:rPr lang="ru-RU" sz="2000" dirty="0" err="1"/>
              <a:t>сезимдүү</a:t>
            </a:r>
            <a:r>
              <a:rPr lang="ru-RU" sz="2000" dirty="0"/>
              <a:t> </a:t>
            </a:r>
            <a:r>
              <a:rPr lang="ru-RU" sz="2000" dirty="0" err="1"/>
              <a:t>окуу</a:t>
            </a:r>
            <a:r>
              <a:rPr lang="ru-RU" sz="2000" dirty="0"/>
              <a:t>, </a:t>
            </a:r>
            <a:r>
              <a:rPr lang="ru-RU" sz="2000" dirty="0" err="1"/>
              <a:t>угуу</a:t>
            </a:r>
            <a:r>
              <a:rPr lang="ru-RU" sz="2000" dirty="0"/>
              <a:t> </a:t>
            </a:r>
            <a:r>
              <a:rPr lang="ru-RU" sz="2000" dirty="0" err="1"/>
              <a:t>жана</a:t>
            </a:r>
            <a:r>
              <a:rPr lang="ru-RU" sz="2000" dirty="0"/>
              <a:t> </a:t>
            </a:r>
            <a:r>
              <a:rPr lang="ru-RU" sz="2000" dirty="0" err="1"/>
              <a:t>адабий</a:t>
            </a:r>
            <a:r>
              <a:rPr lang="ru-RU" sz="2000" dirty="0"/>
              <a:t> </a:t>
            </a:r>
            <a:r>
              <a:rPr lang="ru-RU" sz="2000" dirty="0" err="1"/>
              <a:t>түшүнүктөр</a:t>
            </a:r>
            <a:r>
              <a:rPr lang="ru-RU" sz="2000" dirty="0"/>
              <a:t> </a:t>
            </a:r>
            <a:r>
              <a:rPr lang="ru-RU" sz="2000" dirty="0" err="1"/>
              <a:t>менен</a:t>
            </a:r>
            <a:r>
              <a:rPr lang="ru-RU" sz="2000" dirty="0"/>
              <a:t> </a:t>
            </a:r>
            <a:r>
              <a:rPr lang="ru-RU" sz="2000" dirty="0" err="1"/>
              <a:t>иштей</a:t>
            </a:r>
            <a:r>
              <a:rPr lang="ru-RU" sz="2000" dirty="0"/>
              <a:t> </a:t>
            </a:r>
            <a:r>
              <a:rPr lang="ru-RU" sz="2000" dirty="0" err="1"/>
              <a:t>алуу</a:t>
            </a:r>
            <a:r>
              <a:rPr lang="ru-RU" sz="2000" dirty="0"/>
              <a:t> </a:t>
            </a:r>
            <a:r>
              <a:rPr lang="ru-RU" sz="2000" dirty="0" err="1"/>
              <a:t>компетенттүүлүгү</a:t>
            </a:r>
            <a:r>
              <a:rPr lang="ru-RU" sz="2000" dirty="0"/>
              <a:t>» </a:t>
            </a:r>
            <a:r>
              <a:rPr lang="ru-RU" sz="2000" dirty="0" err="1"/>
              <a:t>талдоо</a:t>
            </a:r>
            <a:r>
              <a:rPr lang="ru-RU" sz="2000" dirty="0"/>
              <a:t>, </a:t>
            </a:r>
            <a:r>
              <a:rPr lang="ru-RU" sz="2000" dirty="0" err="1"/>
              <a:t>баалоо</a:t>
            </a:r>
            <a:r>
              <a:rPr lang="ru-RU" sz="2000" dirty="0"/>
              <a:t> </a:t>
            </a:r>
            <a:r>
              <a:rPr lang="ru-RU" sz="2000" dirty="0" err="1"/>
              <a:t>иш-аракеттерин</a:t>
            </a:r>
            <a:r>
              <a:rPr lang="ru-RU" sz="2000" dirty="0"/>
              <a:t>, </a:t>
            </a:r>
            <a:r>
              <a:rPr lang="ru-RU" sz="2000" dirty="0" err="1"/>
              <a:t>ошондой</a:t>
            </a:r>
            <a:r>
              <a:rPr lang="ru-RU" sz="2000" dirty="0"/>
              <a:t> эле </a:t>
            </a:r>
            <a:r>
              <a:rPr lang="ru-RU" sz="2000" dirty="0" err="1"/>
              <a:t>экинчи</a:t>
            </a:r>
            <a:r>
              <a:rPr lang="ru-RU" sz="2000" dirty="0"/>
              <a:t> </a:t>
            </a:r>
            <a:r>
              <a:rPr lang="ru-RU" sz="2000" dirty="0" err="1"/>
              <a:t>компетенттүүлүктөн</a:t>
            </a:r>
            <a:r>
              <a:rPr lang="ru-RU" sz="2000" dirty="0"/>
              <a:t> башка </a:t>
            </a:r>
            <a:r>
              <a:rPr lang="ru-RU" sz="2000" dirty="0" err="1"/>
              <a:t>бардык</a:t>
            </a:r>
            <a:r>
              <a:rPr lang="ru-RU" sz="2000" dirty="0"/>
              <a:t> </a:t>
            </a:r>
            <a:r>
              <a:rPr lang="ru-RU" sz="2000" dirty="0" err="1"/>
              <a:t>компетенттүүлүктөр</a:t>
            </a:r>
            <a:r>
              <a:rPr lang="ru-RU" sz="2000" dirty="0"/>
              <a:t> </a:t>
            </a:r>
            <a:r>
              <a:rPr lang="ru-RU" sz="2000" dirty="0" err="1"/>
              <a:t>жазууну</a:t>
            </a:r>
            <a:r>
              <a:rPr lang="ru-RU" sz="2000" dirty="0"/>
              <a:t> </a:t>
            </a:r>
            <a:r>
              <a:rPr lang="ru-RU" sz="2000" dirty="0" err="1"/>
              <a:t>өзүнө</a:t>
            </a:r>
            <a:r>
              <a:rPr lang="ru-RU" sz="2000" dirty="0"/>
              <a:t> </a:t>
            </a:r>
            <a:r>
              <a:rPr lang="ru-RU" sz="2000" dirty="0" err="1"/>
              <a:t>камтыйт</a:t>
            </a:r>
            <a:r>
              <a:rPr lang="ru-RU" sz="2000" dirty="0"/>
              <a:t>.</a:t>
            </a:r>
            <a:endParaRPr lang="ru-RU" dirty="0"/>
          </a:p>
        </p:txBody>
      </p:sp>
    </p:spTree>
    <p:extLst>
      <p:ext uri="{BB962C8B-B14F-4D97-AF65-F5344CB8AC3E}">
        <p14:creationId xmlns:p14="http://schemas.microsoft.com/office/powerpoint/2010/main" val="613179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49016" y="458007"/>
            <a:ext cx="8281168" cy="5970588"/>
          </a:xfrm>
          <a:prstGeom prst="rect">
            <a:avLst/>
          </a:prstGeom>
        </p:spPr>
        <p:txBody>
          <a:bodyPr wrap="square">
            <a:spAutoFit/>
          </a:bodyPr>
          <a:lstStyle/>
          <a:p>
            <a:pPr algn="ctr">
              <a:defRPr/>
            </a:pPr>
            <a:r>
              <a:rPr lang="ky-KG" sz="2000" b="1" dirty="0">
                <a:latin typeface="Times New Roman" pitchFamily="18" charset="0"/>
                <a:cs typeface="Times New Roman" pitchFamily="18" charset="0"/>
              </a:rPr>
              <a:t>МЕКЕН ТААНУУ ИНТЕГРАЦИЯЛАНГАН ПРЕДМЕТИ</a:t>
            </a:r>
            <a:endParaRPr lang="ky-KG" sz="2000" dirty="0">
              <a:latin typeface="Times New Roman" pitchFamily="18" charset="0"/>
              <a:cs typeface="Times New Roman" pitchFamily="18" charset="0"/>
            </a:endParaRPr>
          </a:p>
          <a:p>
            <a:pPr>
              <a:defRPr/>
            </a:pPr>
            <a:r>
              <a:rPr lang="ky-KG" sz="2000" dirty="0">
                <a:latin typeface="Times New Roman" pitchFamily="18" charset="0"/>
                <a:cs typeface="Times New Roman" pitchFamily="18" charset="0"/>
              </a:rPr>
              <a:t> </a:t>
            </a:r>
            <a:r>
              <a:rPr lang="ky-KG" sz="2000" dirty="0">
                <a:latin typeface="Times New Roman" pitchFamily="18" charset="0"/>
                <a:cs typeface="Times New Roman" pitchFamily="18" charset="0"/>
              </a:rPr>
              <a:t>    </a:t>
            </a:r>
            <a:r>
              <a:rPr lang="ky-KG" sz="2000" dirty="0"/>
              <a:t> </a:t>
            </a:r>
            <a:r>
              <a:rPr lang="ky-KG" dirty="0">
                <a:latin typeface="Times New Roman" pitchFamily="18" charset="0"/>
                <a:cs typeface="Times New Roman" pitchFamily="18" charset="0"/>
              </a:rPr>
              <a:t>Алар башталгыч билим берүүнүн өзгөчөлүктөрүн эске алуу менен төмөнкүчө аныкталды:</a:t>
            </a:r>
            <a:endParaRPr lang="ru-RU" dirty="0">
              <a:latin typeface="Times New Roman" pitchFamily="18" charset="0"/>
              <a:cs typeface="Times New Roman" pitchFamily="18" charset="0"/>
            </a:endParaRPr>
          </a:p>
          <a:p>
            <a:pPr marL="285750" indent="-285750">
              <a:buFont typeface="Wingdings" pitchFamily="2" charset="2"/>
              <a:buChar char="§"/>
              <a:defRPr/>
            </a:pPr>
            <a:r>
              <a:rPr lang="ky-KG" i="1" dirty="0">
                <a:latin typeface="Times New Roman" pitchFamily="18" charset="0"/>
                <a:cs typeface="Times New Roman" pitchFamily="18" charset="0"/>
              </a:rPr>
              <a:t>Таанып-билүү жана практикалык көндүмдөрдү калыптандыруу</a:t>
            </a:r>
            <a:r>
              <a:rPr lang="ky-KG" dirty="0">
                <a:latin typeface="Times New Roman" pitchFamily="18" charset="0"/>
                <a:cs typeface="Times New Roman" pitchFamily="18" charset="0"/>
              </a:rPr>
              <a:t> компетенттүүлүгү (</a:t>
            </a:r>
            <a:r>
              <a:rPr lang="ky-KG" i="1" dirty="0">
                <a:latin typeface="Times New Roman" pitchFamily="18" charset="0"/>
                <a:cs typeface="Times New Roman" pitchFamily="18" charset="0"/>
              </a:rPr>
              <a:t>К1</a:t>
            </a:r>
            <a:r>
              <a:rPr lang="ky-KG" dirty="0">
                <a:latin typeface="Times New Roman" pitchFamily="18" charset="0"/>
                <a:cs typeface="Times New Roman" pitchFamily="18" charset="0"/>
              </a:rPr>
              <a:t>) – жаратылыш жана жаратылыш кубулуштарын, курчап турган айлана-чөйрөнү таанып-билет жана аларга байкоо жүргүзүү, жыйынтыктарын каттоо жана талдоо, жалпылоо, кошумча маалыматтар менен толуктоо, өзгөчөлүктөрүн аныктоо жөндөмдөрү калыптанат;  </a:t>
            </a:r>
            <a:endParaRPr lang="ru-RU" dirty="0">
              <a:latin typeface="Times New Roman" pitchFamily="18" charset="0"/>
              <a:cs typeface="Times New Roman" pitchFamily="18" charset="0"/>
            </a:endParaRPr>
          </a:p>
          <a:p>
            <a:pPr marL="285750" indent="-285750">
              <a:buFont typeface="Wingdings" pitchFamily="2" charset="2"/>
              <a:buChar char="§"/>
              <a:defRPr/>
            </a:pPr>
            <a:r>
              <a:rPr lang="ky-KG" i="1" dirty="0">
                <a:latin typeface="Times New Roman" pitchFamily="18" charset="0"/>
                <a:cs typeface="Times New Roman" pitchFamily="18" charset="0"/>
              </a:rPr>
              <a:t>Социалдашуу</a:t>
            </a:r>
            <a:r>
              <a:rPr lang="ky-KG" dirty="0">
                <a:latin typeface="Times New Roman" pitchFamily="18" charset="0"/>
                <a:cs typeface="Times New Roman" pitchFamily="18" charset="0"/>
              </a:rPr>
              <a:t> компетенттүүлүгү (</a:t>
            </a:r>
            <a:r>
              <a:rPr lang="ky-KG" i="1" dirty="0">
                <a:latin typeface="Times New Roman" pitchFamily="18" charset="0"/>
                <a:cs typeface="Times New Roman" pitchFamily="18" charset="0"/>
              </a:rPr>
              <a:t>К2</a:t>
            </a:r>
            <a:r>
              <a:rPr lang="ky-KG" dirty="0">
                <a:latin typeface="Times New Roman" pitchFamily="18" charset="0"/>
                <a:cs typeface="Times New Roman" pitchFamily="18" charset="0"/>
              </a:rPr>
              <a:t>) – бул үйдө, мектепте, айлана-чөйрөдө жана коомдо жүрүм-турум, адеп эрежелерин, укуктарды, милдеттерди билүү жана аларды сактоо менен адептүүлүк көндүмдөрү калыптанат;</a:t>
            </a:r>
            <a:endParaRPr lang="ru-RU" dirty="0">
              <a:latin typeface="Times New Roman" pitchFamily="18" charset="0"/>
              <a:cs typeface="Times New Roman" pitchFamily="18" charset="0"/>
            </a:endParaRPr>
          </a:p>
          <a:p>
            <a:pPr marL="285750" indent="-285750">
              <a:buFont typeface="Wingdings" pitchFamily="2" charset="2"/>
              <a:buChar char="§"/>
              <a:defRPr/>
            </a:pPr>
            <a:r>
              <a:rPr lang="ky-KG" i="1" dirty="0">
                <a:latin typeface="Times New Roman" pitchFamily="18" charset="0"/>
                <a:cs typeface="Times New Roman" pitchFamily="18" charset="0"/>
              </a:rPr>
              <a:t>Ден-соолукту сактоо жана коопсуздуктарды сактай билүү компетенттүүлүгү (К3) - </a:t>
            </a:r>
            <a:r>
              <a:rPr lang="ky-KG" dirty="0">
                <a:latin typeface="Times New Roman" pitchFamily="18" charset="0"/>
                <a:cs typeface="Times New Roman" pitchFamily="18" charset="0"/>
              </a:rPr>
              <a:t>өзүнүн дене түзүлүшүн билет жана аны күтө билүү,  ден-соолукту сактоо көндүмдөрү  жана жаратылыш кырсыктарын, турмуш-тиричилик  коопсуздуктарын билет, аларды сактай билүү көндөмдөрү калыптанат.</a:t>
            </a:r>
            <a:endParaRPr lang="ru-RU" dirty="0">
              <a:latin typeface="Times New Roman" pitchFamily="18" charset="0"/>
              <a:cs typeface="Times New Roman" pitchFamily="18" charset="0"/>
            </a:endParaRPr>
          </a:p>
          <a:p>
            <a:pPr marL="285750" indent="-285750">
              <a:buFont typeface="Wingdings" pitchFamily="2" charset="2"/>
              <a:buChar char="§"/>
              <a:defRPr/>
            </a:pPr>
            <a:r>
              <a:rPr lang="ky-KG" i="1" dirty="0">
                <a:latin typeface="Times New Roman" pitchFamily="18" charset="0"/>
                <a:cs typeface="Times New Roman" pitchFamily="18" charset="0"/>
              </a:rPr>
              <a:t>Баалуулуктарды аңдап түшүнүү компетенттүүлүгү (К4) – </a:t>
            </a:r>
            <a:r>
              <a:rPr lang="ky-KG" dirty="0">
                <a:latin typeface="Times New Roman" pitchFamily="18" charset="0"/>
                <a:cs typeface="Times New Roman" pitchFamily="18" charset="0"/>
              </a:rPr>
              <a:t>үй-бүлө, айлана-чөйрө, Ата мекен, коом алдындагы маданий баалуулуктар,  ата-баба мурастары, тарыхый эстеликтер, ыйык жерлер жөнүндө маалыматтарды угат, мультимедиалык каражаттардан көрөт, алардын маанисин түшүнөт, алар жөнүндө башкаларга айтып бере алат, аларды көздүн карегиндей сактоо менен кийинки муунга мурас катары өткөрүп берүү салтын карманууга тарбияланат.</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671731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Схема 4"/>
          <p:cNvGraphicFramePr/>
          <p:nvPr>
            <p:extLst>
              <p:ext uri="{D42A27DB-BD31-4B8C-83A1-F6EECF244321}">
                <p14:modId xmlns:p14="http://schemas.microsoft.com/office/powerpoint/2010/main" val="2966175952"/>
              </p:ext>
            </p:extLst>
          </p:nvPr>
        </p:nvGraphicFramePr>
        <p:xfrm>
          <a:off x="107504" y="980728"/>
          <a:ext cx="8856984" cy="551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Прямоугольник 5"/>
          <p:cNvSpPr/>
          <p:nvPr/>
        </p:nvSpPr>
        <p:spPr>
          <a:xfrm>
            <a:off x="467544" y="404664"/>
            <a:ext cx="8208912" cy="954107"/>
          </a:xfrm>
          <a:prstGeom prst="rect">
            <a:avLst/>
          </a:prstGeom>
        </p:spPr>
        <p:txBody>
          <a:bodyPr wrap="square">
            <a:spAutoFit/>
          </a:bodyPr>
          <a:lstStyle/>
          <a:p>
            <a:pPr algn="ctr"/>
            <a:r>
              <a:rPr lang="ru-RU" sz="2800" b="1" dirty="0" err="1" smtClean="0"/>
              <a:t>Окуучунун</a:t>
            </a:r>
            <a:r>
              <a:rPr lang="ru-RU" sz="2800" b="1" dirty="0" smtClean="0"/>
              <a:t> </a:t>
            </a:r>
            <a:r>
              <a:rPr lang="ru-RU" sz="2800" b="1" dirty="0" err="1"/>
              <a:t>компетенттүүлүгүн</a:t>
            </a:r>
            <a:r>
              <a:rPr lang="ru-RU" sz="2800" b="1" dirty="0"/>
              <a:t> </a:t>
            </a:r>
            <a:r>
              <a:rPr lang="ru-RU" sz="2800" b="1" dirty="0" smtClean="0"/>
              <a:t> </a:t>
            </a:r>
            <a:r>
              <a:rPr lang="ru-RU" sz="2800" b="1" dirty="0" err="1" smtClean="0"/>
              <a:t>кантип</a:t>
            </a:r>
            <a:r>
              <a:rPr lang="ru-RU" sz="2800" b="1" dirty="0" smtClean="0"/>
              <a:t> </a:t>
            </a:r>
            <a:r>
              <a:rPr lang="ru-RU" sz="2800" b="1" dirty="0" err="1" smtClean="0"/>
              <a:t>калыптандырабыз</a:t>
            </a:r>
            <a:r>
              <a:rPr lang="ru-RU" sz="2800" b="1" dirty="0" smtClean="0"/>
              <a:t>?</a:t>
            </a:r>
            <a:endParaRPr lang="ru-RU" sz="2800" b="1" dirty="0"/>
          </a:p>
        </p:txBody>
      </p:sp>
    </p:spTree>
    <p:extLst>
      <p:ext uri="{BB962C8B-B14F-4D97-AF65-F5344CB8AC3E}">
        <p14:creationId xmlns:p14="http://schemas.microsoft.com/office/powerpoint/2010/main" val="4214552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55576" y="548680"/>
            <a:ext cx="7704856" cy="5940088"/>
          </a:xfrm>
          <a:prstGeom prst="rect">
            <a:avLst/>
          </a:prstGeom>
        </p:spPr>
        <p:txBody>
          <a:bodyPr wrap="square">
            <a:spAutoFit/>
          </a:bodyPr>
          <a:lstStyle/>
          <a:p>
            <a:pPr marL="342900" lvl="0" indent="-342900">
              <a:buFont typeface="Wingdings" pitchFamily="2" charset="2"/>
              <a:buChar char="q"/>
            </a:pPr>
            <a:r>
              <a:rPr lang="ru-RU" sz="2000" dirty="0" err="1">
                <a:latin typeface="Arial" pitchFamily="34" charset="0"/>
                <a:cs typeface="Arial" pitchFamily="34" charset="0"/>
              </a:rPr>
              <a:t>Окуучунун</a:t>
            </a:r>
            <a:r>
              <a:rPr lang="ru-RU" sz="2000" dirty="0">
                <a:latin typeface="Arial" pitchFamily="34" charset="0"/>
                <a:cs typeface="Arial" pitchFamily="34" charset="0"/>
              </a:rPr>
              <a:t> аӊ </a:t>
            </a:r>
            <a:r>
              <a:rPr lang="ru-RU" sz="2000" dirty="0" err="1">
                <a:latin typeface="Arial" pitchFamily="34" charset="0"/>
                <a:cs typeface="Arial" pitchFamily="34" charset="0"/>
              </a:rPr>
              <a:t>сезимин</a:t>
            </a:r>
            <a:r>
              <a:rPr lang="ru-RU" sz="2000" dirty="0">
                <a:latin typeface="Arial" pitchFamily="34" charset="0"/>
                <a:cs typeface="Arial" pitchFamily="34" charset="0"/>
              </a:rPr>
              <a:t> </a:t>
            </a:r>
            <a:r>
              <a:rPr lang="ru-RU" sz="2000" dirty="0" err="1">
                <a:latin typeface="Arial" pitchFamily="34" charset="0"/>
                <a:cs typeface="Arial" pitchFamily="34" charset="0"/>
              </a:rPr>
              <a:t>өнүктүрүү</a:t>
            </a:r>
            <a:r>
              <a:rPr lang="ru-RU" sz="2000" dirty="0">
                <a:latin typeface="Arial" pitchFamily="34" charset="0"/>
                <a:cs typeface="Arial" pitchFamily="34" charset="0"/>
              </a:rPr>
              <a:t> </a:t>
            </a:r>
            <a:r>
              <a:rPr lang="ru-RU" sz="2000" dirty="0" err="1">
                <a:latin typeface="Arial" pitchFamily="34" charset="0"/>
                <a:cs typeface="Arial" pitchFamily="34" charset="0"/>
              </a:rPr>
              <a:t>үчүн</a:t>
            </a:r>
            <a:r>
              <a:rPr lang="ru-RU" sz="2000" dirty="0">
                <a:latin typeface="Arial" pitchFamily="34" charset="0"/>
                <a:cs typeface="Arial" pitchFamily="34" charset="0"/>
              </a:rPr>
              <a:t> </a:t>
            </a:r>
            <a:r>
              <a:rPr lang="ru-RU" sz="2000" dirty="0" err="1">
                <a:latin typeface="Arial" pitchFamily="34" charset="0"/>
                <a:cs typeface="Arial" pitchFamily="34" charset="0"/>
              </a:rPr>
              <a:t>жаӊы</a:t>
            </a:r>
            <a:r>
              <a:rPr lang="ru-RU" sz="2000" dirty="0">
                <a:latin typeface="Arial" pitchFamily="34" charset="0"/>
                <a:cs typeface="Arial" pitchFamily="34" charset="0"/>
              </a:rPr>
              <a:t> </a:t>
            </a:r>
            <a:r>
              <a:rPr lang="ru-RU" sz="2000" dirty="0" err="1">
                <a:latin typeface="Arial" pitchFamily="34" charset="0"/>
                <a:cs typeface="Arial" pitchFamily="34" charset="0"/>
              </a:rPr>
              <a:t>маалымат</a:t>
            </a:r>
            <a:r>
              <a:rPr lang="ru-RU" sz="2000" dirty="0">
                <a:latin typeface="Arial" pitchFamily="34" charset="0"/>
                <a:cs typeface="Arial" pitchFamily="34" charset="0"/>
              </a:rPr>
              <a:t> (видеоролик, </a:t>
            </a:r>
            <a:r>
              <a:rPr lang="ru-RU" sz="2000" dirty="0" err="1" smtClean="0">
                <a:latin typeface="Arial" pitchFamily="34" charset="0"/>
                <a:cs typeface="Arial" pitchFamily="34" charset="0"/>
              </a:rPr>
              <a:t>флип</a:t>
            </a:r>
            <a:r>
              <a:rPr lang="ru-RU" sz="2000" dirty="0">
                <a:latin typeface="Arial" pitchFamily="34" charset="0"/>
                <a:cs typeface="Arial" pitchFamily="34" charset="0"/>
              </a:rPr>
              <a:t>, </a:t>
            </a:r>
            <a:r>
              <a:rPr lang="ru-RU" sz="2000" dirty="0" err="1">
                <a:latin typeface="Arial" pitchFamily="34" charset="0"/>
                <a:cs typeface="Arial" pitchFamily="34" charset="0"/>
              </a:rPr>
              <a:t>окуу</a:t>
            </a:r>
            <a:r>
              <a:rPr lang="ru-RU" sz="2000" dirty="0">
                <a:latin typeface="Arial" pitchFamily="34" charset="0"/>
                <a:cs typeface="Arial" pitchFamily="34" charset="0"/>
              </a:rPr>
              <a:t> </a:t>
            </a:r>
            <a:r>
              <a:rPr lang="ru-RU" sz="2000" dirty="0" err="1">
                <a:latin typeface="Arial" pitchFamily="34" charset="0"/>
                <a:cs typeface="Arial" pitchFamily="34" charset="0"/>
              </a:rPr>
              <a:t>китеби</a:t>
            </a:r>
            <a:r>
              <a:rPr lang="ru-RU" sz="2000" dirty="0">
                <a:latin typeface="Arial" pitchFamily="34" charset="0"/>
                <a:cs typeface="Arial" pitchFamily="34" charset="0"/>
              </a:rPr>
              <a:t>, энциклопедия …) </a:t>
            </a:r>
            <a:r>
              <a:rPr lang="ru-RU" sz="2000" dirty="0" err="1">
                <a:latin typeface="Arial" pitchFamily="34" charset="0"/>
                <a:cs typeface="Arial" pitchFamily="34" charset="0"/>
              </a:rPr>
              <a:t>болушу</a:t>
            </a:r>
            <a:r>
              <a:rPr lang="ru-RU" sz="2000" dirty="0">
                <a:latin typeface="Arial" pitchFamily="34" charset="0"/>
                <a:cs typeface="Arial" pitchFamily="34" charset="0"/>
              </a:rPr>
              <a:t> </a:t>
            </a:r>
            <a:r>
              <a:rPr lang="ru-RU" sz="2000" dirty="0" err="1">
                <a:latin typeface="Arial" pitchFamily="34" charset="0"/>
                <a:cs typeface="Arial" pitchFamily="34" charset="0"/>
              </a:rPr>
              <a:t>жана</a:t>
            </a:r>
            <a:r>
              <a:rPr lang="ru-RU" sz="2000" dirty="0">
                <a:latin typeface="Arial" pitchFamily="34" charset="0"/>
                <a:cs typeface="Arial" pitchFamily="34" charset="0"/>
              </a:rPr>
              <a:t>  </a:t>
            </a:r>
            <a:r>
              <a:rPr lang="ru-RU" sz="2000" dirty="0" err="1">
                <a:latin typeface="Arial" pitchFamily="34" charset="0"/>
                <a:cs typeface="Arial" pitchFamily="34" charset="0"/>
              </a:rPr>
              <a:t>маалыматты</a:t>
            </a:r>
            <a:r>
              <a:rPr lang="ru-RU" sz="2000" dirty="0">
                <a:latin typeface="Arial" pitchFamily="34" charset="0"/>
                <a:cs typeface="Arial" pitchFamily="34" charset="0"/>
              </a:rPr>
              <a:t> </a:t>
            </a:r>
            <a:r>
              <a:rPr lang="ru-RU" sz="2000" dirty="0" err="1">
                <a:latin typeface="Arial" pitchFamily="34" charset="0"/>
                <a:cs typeface="Arial" pitchFamily="34" charset="0"/>
              </a:rPr>
              <a:t>колдонуу</a:t>
            </a:r>
            <a:r>
              <a:rPr lang="ru-RU" sz="2000" dirty="0">
                <a:latin typeface="Arial" pitchFamily="34" charset="0"/>
                <a:cs typeface="Arial" pitchFamily="34" charset="0"/>
              </a:rPr>
              <a:t> </a:t>
            </a:r>
            <a:r>
              <a:rPr lang="ru-RU" sz="2000" dirty="0" smtClean="0">
                <a:latin typeface="Arial" pitchFamily="34" charset="0"/>
                <a:cs typeface="Arial" pitchFamily="34" charset="0"/>
              </a:rPr>
              <a:t>  </a:t>
            </a:r>
            <a:r>
              <a:rPr lang="ru-RU" sz="2000" b="1" dirty="0">
                <a:solidFill>
                  <a:srgbClr val="C00000"/>
                </a:solidFill>
              </a:rPr>
              <a:t>НК1, </a:t>
            </a:r>
            <a:r>
              <a:rPr lang="ru-RU" sz="2000" b="1" dirty="0" smtClean="0">
                <a:solidFill>
                  <a:srgbClr val="C00000"/>
                </a:solidFill>
              </a:rPr>
              <a:t>ПК1</a:t>
            </a:r>
            <a:endParaRPr lang="ru-RU" sz="2000" b="1" dirty="0">
              <a:solidFill>
                <a:srgbClr val="C00000"/>
              </a:solidFill>
              <a:latin typeface="Arial" pitchFamily="34" charset="0"/>
              <a:cs typeface="Arial" pitchFamily="34" charset="0"/>
            </a:endParaRPr>
          </a:p>
          <a:p>
            <a:pPr marL="342900" indent="-342900">
              <a:buFont typeface="Wingdings" pitchFamily="2" charset="2"/>
              <a:buChar char="q"/>
            </a:pPr>
            <a:r>
              <a:rPr lang="ru-RU" sz="2000" dirty="0" err="1">
                <a:latin typeface="Arial" pitchFamily="34" charset="0"/>
                <a:cs typeface="Arial" pitchFamily="34" charset="0"/>
              </a:rPr>
              <a:t>Жаӊы</a:t>
            </a:r>
            <a:r>
              <a:rPr lang="ru-RU" sz="2000" dirty="0">
                <a:latin typeface="Arial" pitchFamily="34" charset="0"/>
                <a:cs typeface="Arial" pitchFamily="34" charset="0"/>
              </a:rPr>
              <a:t> </a:t>
            </a:r>
            <a:r>
              <a:rPr lang="ru-RU" sz="2000" dirty="0" err="1">
                <a:latin typeface="Arial" pitchFamily="34" charset="0"/>
                <a:cs typeface="Arial" pitchFamily="34" charset="0"/>
              </a:rPr>
              <a:t>маалымат</a:t>
            </a:r>
            <a:r>
              <a:rPr lang="ru-RU" sz="2000" dirty="0">
                <a:latin typeface="Arial" pitchFamily="34" charset="0"/>
                <a:cs typeface="Arial" pitchFamily="34" charset="0"/>
              </a:rPr>
              <a:t> </a:t>
            </a:r>
            <a:r>
              <a:rPr lang="ru-RU" sz="2000" dirty="0" err="1">
                <a:latin typeface="Arial" pitchFamily="34" charset="0"/>
                <a:cs typeface="Arial" pitchFamily="34" charset="0"/>
              </a:rPr>
              <a:t>боюнча</a:t>
            </a:r>
            <a:r>
              <a:rPr lang="ru-RU" sz="2000" dirty="0">
                <a:latin typeface="Arial" pitchFamily="34" charset="0"/>
                <a:cs typeface="Arial" pitchFamily="34" charset="0"/>
              </a:rPr>
              <a:t> </a:t>
            </a:r>
            <a:r>
              <a:rPr lang="ru-RU" sz="2000" dirty="0" err="1">
                <a:latin typeface="Arial" pitchFamily="34" charset="0"/>
                <a:cs typeface="Arial" pitchFamily="34" charset="0"/>
              </a:rPr>
              <a:t>практикалык</a:t>
            </a:r>
            <a:r>
              <a:rPr lang="ru-RU" sz="2000" dirty="0">
                <a:latin typeface="Arial" pitchFamily="34" charset="0"/>
                <a:cs typeface="Arial" pitchFamily="34" charset="0"/>
              </a:rPr>
              <a:t> </a:t>
            </a:r>
            <a:r>
              <a:rPr lang="ru-RU" sz="2000" dirty="0" err="1">
                <a:latin typeface="Arial" pitchFamily="34" charset="0"/>
                <a:cs typeface="Arial" pitchFamily="34" charset="0"/>
              </a:rPr>
              <a:t>иш</a:t>
            </a:r>
            <a:r>
              <a:rPr lang="ru-RU" sz="2000" dirty="0">
                <a:latin typeface="Arial" pitchFamily="34" charset="0"/>
                <a:cs typeface="Arial" pitchFamily="34" charset="0"/>
              </a:rPr>
              <a:t> (</a:t>
            </a:r>
            <a:r>
              <a:rPr lang="ru-RU" sz="2000" dirty="0" err="1">
                <a:latin typeface="Arial" pitchFamily="34" charset="0"/>
                <a:cs typeface="Arial" pitchFamily="34" charset="0"/>
              </a:rPr>
              <a:t>өз</a:t>
            </a:r>
            <a:r>
              <a:rPr lang="ru-RU" sz="2000" dirty="0">
                <a:latin typeface="Arial" pitchFamily="34" charset="0"/>
                <a:cs typeface="Arial" pitchFamily="34" charset="0"/>
              </a:rPr>
              <a:t> </a:t>
            </a:r>
            <a:r>
              <a:rPr lang="ru-RU" sz="2000" dirty="0" err="1">
                <a:latin typeface="Arial" pitchFamily="34" charset="0"/>
                <a:cs typeface="Arial" pitchFamily="34" charset="0"/>
              </a:rPr>
              <a:t>алдынча</a:t>
            </a:r>
            <a:r>
              <a:rPr lang="ru-RU" sz="2000" dirty="0">
                <a:latin typeface="Arial" pitchFamily="34" charset="0"/>
                <a:cs typeface="Arial" pitchFamily="34" charset="0"/>
              </a:rPr>
              <a:t>, </a:t>
            </a:r>
            <a:r>
              <a:rPr lang="ru-RU" sz="2000" dirty="0" err="1">
                <a:latin typeface="Arial" pitchFamily="34" charset="0"/>
                <a:cs typeface="Arial" pitchFamily="34" charset="0"/>
              </a:rPr>
              <a:t>жупта</a:t>
            </a:r>
            <a:r>
              <a:rPr lang="ru-RU" sz="2000" dirty="0">
                <a:latin typeface="Arial" pitchFamily="34" charset="0"/>
                <a:cs typeface="Arial" pitchFamily="34" charset="0"/>
              </a:rPr>
              <a:t>, </a:t>
            </a:r>
            <a:r>
              <a:rPr lang="ru-RU" sz="2000" dirty="0" err="1">
                <a:latin typeface="Arial" pitchFamily="34" charset="0"/>
                <a:cs typeface="Arial" pitchFamily="34" charset="0"/>
              </a:rPr>
              <a:t>чакан</a:t>
            </a:r>
            <a:r>
              <a:rPr lang="ru-RU" sz="2000" dirty="0">
                <a:latin typeface="Arial" pitchFamily="34" charset="0"/>
                <a:cs typeface="Arial" pitchFamily="34" charset="0"/>
              </a:rPr>
              <a:t> </a:t>
            </a:r>
            <a:r>
              <a:rPr lang="ru-RU" sz="2000" dirty="0" err="1">
                <a:latin typeface="Arial" pitchFamily="34" charset="0"/>
                <a:cs typeface="Arial" pitchFamily="34" charset="0"/>
              </a:rPr>
              <a:t>топто</a:t>
            </a:r>
            <a:r>
              <a:rPr lang="ru-RU" sz="2000" dirty="0">
                <a:latin typeface="Arial" pitchFamily="34" charset="0"/>
                <a:cs typeface="Arial" pitchFamily="34" charset="0"/>
              </a:rPr>
              <a:t> </a:t>
            </a:r>
            <a:r>
              <a:rPr lang="ru-RU" sz="2000" dirty="0" err="1">
                <a:latin typeface="Arial" pitchFamily="34" charset="0"/>
                <a:cs typeface="Arial" pitchFamily="34" charset="0"/>
              </a:rPr>
              <a:t>баланын</a:t>
            </a:r>
            <a:r>
              <a:rPr lang="ru-RU" sz="2000" dirty="0">
                <a:latin typeface="Arial" pitchFamily="34" charset="0"/>
                <a:cs typeface="Arial" pitchFamily="34" charset="0"/>
              </a:rPr>
              <a:t> </a:t>
            </a:r>
            <a:r>
              <a:rPr lang="ru-RU" sz="2000" dirty="0" err="1" smtClean="0">
                <a:latin typeface="Arial" pitchFamily="34" charset="0"/>
                <a:cs typeface="Arial" pitchFamily="34" charset="0"/>
              </a:rPr>
              <a:t>өзгөчөлүгүн</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интеллектин</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т</a:t>
            </a:r>
            <a:r>
              <a:rPr lang="ru-RU" sz="2000" dirty="0" err="1" smtClean="0">
                <a:latin typeface="Calibri"/>
                <a:cs typeface="Calibri"/>
              </a:rPr>
              <a:t>үрүн</a:t>
            </a:r>
            <a:r>
              <a:rPr lang="ru-RU" sz="2000" dirty="0" smtClean="0">
                <a:latin typeface="Arial" pitchFamily="34" charset="0"/>
                <a:cs typeface="Arial" pitchFamily="34" charset="0"/>
              </a:rPr>
              <a:t> </a:t>
            </a:r>
            <a:r>
              <a:rPr lang="ru-RU" sz="2000" dirty="0" err="1">
                <a:latin typeface="Arial" pitchFamily="34" charset="0"/>
                <a:cs typeface="Arial" pitchFamily="34" charset="0"/>
              </a:rPr>
              <a:t>эске</a:t>
            </a:r>
            <a:r>
              <a:rPr lang="ru-RU" sz="2000" dirty="0">
                <a:latin typeface="Arial" pitchFamily="34" charset="0"/>
                <a:cs typeface="Arial" pitchFamily="34" charset="0"/>
              </a:rPr>
              <a:t> </a:t>
            </a:r>
            <a:r>
              <a:rPr lang="ru-RU" sz="2000" dirty="0" err="1">
                <a:latin typeface="Arial" pitchFamily="34" charset="0"/>
                <a:cs typeface="Arial" pitchFamily="34" charset="0"/>
              </a:rPr>
              <a:t>алуу</a:t>
            </a:r>
            <a:r>
              <a:rPr lang="ru-RU" sz="2000" dirty="0" smtClean="0">
                <a:latin typeface="Arial" pitchFamily="34" charset="0"/>
                <a:cs typeface="Arial" pitchFamily="34" charset="0"/>
              </a:rPr>
              <a:t>)</a:t>
            </a:r>
            <a:r>
              <a:rPr lang="en-US" sz="2000" dirty="0" smtClean="0">
                <a:latin typeface="Arial" pitchFamily="34" charset="0"/>
                <a:cs typeface="Arial" pitchFamily="34" charset="0"/>
              </a:rPr>
              <a:t> </a:t>
            </a:r>
            <a:r>
              <a:rPr lang="ru-RU" sz="2000" b="1" dirty="0">
                <a:solidFill>
                  <a:srgbClr val="C00000"/>
                </a:solidFill>
              </a:rPr>
              <a:t>НК2, ПК2</a:t>
            </a:r>
            <a:endParaRPr lang="ru-RU" sz="2000" b="1" dirty="0">
              <a:solidFill>
                <a:srgbClr val="C00000"/>
              </a:solidFill>
              <a:latin typeface="Arial" pitchFamily="34" charset="0"/>
              <a:cs typeface="Arial" pitchFamily="34" charset="0"/>
            </a:endParaRPr>
          </a:p>
          <a:p>
            <a:pPr marL="342900" indent="-342900">
              <a:buFont typeface="Wingdings" pitchFamily="2" charset="2"/>
              <a:buChar char="q"/>
            </a:pPr>
            <a:r>
              <a:rPr lang="ru-RU" sz="2000" dirty="0" err="1">
                <a:latin typeface="Arial" pitchFamily="34" charset="0"/>
                <a:cs typeface="Arial" pitchFamily="34" charset="0"/>
              </a:rPr>
              <a:t>Иш</a:t>
            </a:r>
            <a:r>
              <a:rPr lang="ru-RU" sz="2000" dirty="0">
                <a:latin typeface="Arial" pitchFamily="34" charset="0"/>
                <a:cs typeface="Arial" pitchFamily="34" charset="0"/>
              </a:rPr>
              <a:t> </a:t>
            </a:r>
            <a:r>
              <a:rPr lang="ru-RU" sz="2000" dirty="0" err="1">
                <a:latin typeface="Arial" pitchFamily="34" charset="0"/>
                <a:cs typeface="Arial" pitchFamily="34" charset="0"/>
              </a:rPr>
              <a:t>аракеттин</a:t>
            </a:r>
            <a:r>
              <a:rPr lang="ru-RU" sz="2000" dirty="0">
                <a:latin typeface="Arial" pitchFamily="34" charset="0"/>
                <a:cs typeface="Arial" pitchFamily="34" charset="0"/>
              </a:rPr>
              <a:t> </a:t>
            </a:r>
            <a:r>
              <a:rPr lang="ru-RU" sz="2000" dirty="0" err="1">
                <a:latin typeface="Arial" pitchFamily="34" charset="0"/>
                <a:cs typeface="Arial" pitchFamily="34" charset="0"/>
              </a:rPr>
              <a:t>натыйжасын</a:t>
            </a:r>
            <a:r>
              <a:rPr lang="ru-RU" sz="2000" dirty="0">
                <a:latin typeface="Arial" pitchFamily="34" charset="0"/>
                <a:cs typeface="Arial" pitchFamily="34" charset="0"/>
              </a:rPr>
              <a:t> </a:t>
            </a:r>
            <a:r>
              <a:rPr lang="ru-RU" sz="2000" dirty="0" err="1">
                <a:latin typeface="Arial" pitchFamily="34" charset="0"/>
                <a:cs typeface="Arial" pitchFamily="34" charset="0"/>
              </a:rPr>
              <a:t>талдоо</a:t>
            </a:r>
            <a:r>
              <a:rPr lang="ru-RU" sz="2000" dirty="0">
                <a:latin typeface="Arial" pitchFamily="34" charset="0"/>
                <a:cs typeface="Arial" pitchFamily="34" charset="0"/>
              </a:rPr>
              <a:t> </a:t>
            </a:r>
            <a:r>
              <a:rPr lang="ru-RU" sz="2000" dirty="0" smtClean="0">
                <a:latin typeface="Arial" pitchFamily="34" charset="0"/>
                <a:cs typeface="Arial" pitchFamily="34" charset="0"/>
              </a:rPr>
              <a:t> (</a:t>
            </a:r>
            <a:r>
              <a:rPr lang="ru-RU" sz="2000" dirty="0" err="1">
                <a:latin typeface="Arial" pitchFamily="34" charset="0"/>
                <a:cs typeface="Arial" pitchFamily="34" charset="0"/>
              </a:rPr>
              <a:t>пикир</a:t>
            </a:r>
            <a:r>
              <a:rPr lang="ru-RU" sz="2000" dirty="0">
                <a:latin typeface="Arial" pitchFamily="34" charset="0"/>
                <a:cs typeface="Arial" pitchFamily="34" charset="0"/>
              </a:rPr>
              <a:t>, </a:t>
            </a:r>
            <a:r>
              <a:rPr lang="ru-RU" sz="2000" dirty="0" err="1">
                <a:latin typeface="Arial" pitchFamily="34" charset="0"/>
                <a:cs typeface="Arial" pitchFamily="34" charset="0"/>
              </a:rPr>
              <a:t>сунуш</a:t>
            </a:r>
            <a:r>
              <a:rPr lang="ru-RU" sz="2000" dirty="0">
                <a:latin typeface="Arial" pitchFamily="34" charset="0"/>
                <a:cs typeface="Arial" pitchFamily="34" charset="0"/>
              </a:rPr>
              <a:t> </a:t>
            </a:r>
            <a:r>
              <a:rPr lang="ru-RU" sz="2000" dirty="0" smtClean="0">
                <a:latin typeface="Arial" pitchFamily="34" charset="0"/>
                <a:cs typeface="Arial" pitchFamily="34" charset="0"/>
              </a:rPr>
              <a:t>…) </a:t>
            </a:r>
            <a:r>
              <a:rPr lang="ru-RU" sz="2000" b="1" dirty="0">
                <a:solidFill>
                  <a:srgbClr val="C00000"/>
                </a:solidFill>
              </a:rPr>
              <a:t>НК2, НК3, ПК3</a:t>
            </a:r>
            <a:endParaRPr lang="ru-RU" sz="2000" b="1" dirty="0" smtClean="0">
              <a:solidFill>
                <a:srgbClr val="C00000"/>
              </a:solidFill>
              <a:latin typeface="Arial" pitchFamily="34" charset="0"/>
              <a:cs typeface="Arial" pitchFamily="34" charset="0"/>
            </a:endParaRPr>
          </a:p>
          <a:p>
            <a:pPr marL="342900" indent="-342900">
              <a:buFont typeface="Wingdings" pitchFamily="2" charset="2"/>
              <a:buChar char="q"/>
            </a:pPr>
            <a:r>
              <a:rPr lang="ru-RU" sz="2000" dirty="0" err="1" smtClean="0">
                <a:latin typeface="Arial" pitchFamily="34" charset="0"/>
                <a:cs typeface="Arial" pitchFamily="34" charset="0"/>
              </a:rPr>
              <a:t>Турмуш-тичиликке</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байланыштыруу</a:t>
            </a:r>
            <a:r>
              <a:rPr lang="ru-RU" sz="2000" dirty="0" smtClean="0">
                <a:latin typeface="Arial" pitchFamily="34" charset="0"/>
                <a:cs typeface="Arial" pitchFamily="34" charset="0"/>
              </a:rPr>
              <a:t> </a:t>
            </a:r>
            <a:r>
              <a:rPr lang="ru-RU" sz="2000" dirty="0" smtClean="0">
                <a:latin typeface="Arial" pitchFamily="34" charset="0"/>
                <a:cs typeface="Arial" pitchFamily="34" charset="0"/>
              </a:rPr>
              <a:t> (</a:t>
            </a:r>
            <a:r>
              <a:rPr lang="ru-RU" sz="2000" dirty="0" smtClean="0">
                <a:latin typeface="Arial" pitchFamily="34" charset="0"/>
                <a:cs typeface="Arial" pitchFamily="34" charset="0"/>
              </a:rPr>
              <a:t>ой-</a:t>
            </a:r>
            <a:r>
              <a:rPr lang="ru-RU" sz="2000" dirty="0" err="1" smtClean="0">
                <a:latin typeface="Arial" pitchFamily="34" charset="0"/>
                <a:cs typeface="Arial" pitchFamily="34" charset="0"/>
              </a:rPr>
              <a:t>пикирлер</a:t>
            </a:r>
            <a:r>
              <a:rPr lang="ru-RU" sz="2000" dirty="0">
                <a:latin typeface="Arial" pitchFamily="34" charset="0"/>
                <a:cs typeface="Arial" pitchFamily="34" charset="0"/>
              </a:rPr>
              <a:t> </a:t>
            </a:r>
            <a:r>
              <a:rPr lang="ru-RU" sz="2000" dirty="0" smtClean="0">
                <a:latin typeface="Arial" pitchFamily="34" charset="0"/>
                <a:cs typeface="Arial" pitchFamily="34" charset="0"/>
              </a:rPr>
              <a:t>…)</a:t>
            </a:r>
            <a:r>
              <a:rPr lang="en-US" sz="2000" dirty="0" smtClean="0">
                <a:latin typeface="Arial" pitchFamily="34" charset="0"/>
                <a:cs typeface="Arial" pitchFamily="34" charset="0"/>
              </a:rPr>
              <a:t> </a:t>
            </a:r>
            <a:r>
              <a:rPr lang="ru-RU" sz="2000" b="1" dirty="0">
                <a:solidFill>
                  <a:srgbClr val="C00000"/>
                </a:solidFill>
              </a:rPr>
              <a:t>НК1, НК2, НК3, ПК3, ПК4</a:t>
            </a:r>
            <a:endParaRPr lang="ru-RU" sz="2000" b="1" dirty="0">
              <a:solidFill>
                <a:srgbClr val="C00000"/>
              </a:solidFill>
              <a:latin typeface="Arial" pitchFamily="34" charset="0"/>
              <a:cs typeface="Arial" pitchFamily="34" charset="0"/>
            </a:endParaRPr>
          </a:p>
          <a:p>
            <a:pPr marL="342900" indent="-342900">
              <a:buFont typeface="Wingdings" pitchFamily="2" charset="2"/>
              <a:buChar char="q"/>
            </a:pPr>
            <a:r>
              <a:rPr lang="ru-RU" sz="2000" dirty="0">
                <a:latin typeface="Arial" pitchFamily="34" charset="0"/>
                <a:cs typeface="Arial" pitchFamily="34" charset="0"/>
              </a:rPr>
              <a:t>а</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Теманы</a:t>
            </a:r>
            <a:r>
              <a:rPr lang="ru-RU" sz="2000" dirty="0" smtClean="0">
                <a:latin typeface="Arial" pitchFamily="34" charset="0"/>
                <a:cs typeface="Arial" pitchFamily="34" charset="0"/>
              </a:rPr>
              <a:t> </a:t>
            </a:r>
            <a:r>
              <a:rPr lang="ru-RU" sz="2000" dirty="0" err="1">
                <a:latin typeface="Arial" pitchFamily="34" charset="0"/>
                <a:cs typeface="Arial" pitchFamily="34" charset="0"/>
              </a:rPr>
              <a:t>жалпылоо</a:t>
            </a:r>
            <a:r>
              <a:rPr lang="ru-RU" sz="2000" dirty="0">
                <a:latin typeface="Arial" pitchFamily="34" charset="0"/>
                <a:cs typeface="Arial" pitchFamily="34" charset="0"/>
              </a:rPr>
              <a:t> (</a:t>
            </a:r>
            <a:r>
              <a:rPr lang="ru-RU" sz="2000" dirty="0" err="1">
                <a:latin typeface="Arial" pitchFamily="34" charset="0"/>
                <a:cs typeface="Arial" pitchFamily="34" charset="0"/>
              </a:rPr>
              <a:t>айрым</a:t>
            </a:r>
            <a:r>
              <a:rPr lang="ru-RU" sz="2000" dirty="0">
                <a:latin typeface="Arial" pitchFamily="34" charset="0"/>
                <a:cs typeface="Arial" pitchFamily="34" charset="0"/>
              </a:rPr>
              <a:t> </a:t>
            </a:r>
            <a:r>
              <a:rPr lang="ru-RU" sz="2000" dirty="0" err="1">
                <a:latin typeface="Arial" pitchFamily="34" charset="0"/>
                <a:cs typeface="Arial" pitchFamily="34" charset="0"/>
              </a:rPr>
              <a:t>окуучу</a:t>
            </a:r>
            <a:r>
              <a:rPr lang="ru-RU" sz="2000" dirty="0">
                <a:latin typeface="Arial" pitchFamily="34" charset="0"/>
                <a:cs typeface="Arial" pitchFamily="34" charset="0"/>
              </a:rPr>
              <a:t>, </a:t>
            </a:r>
            <a:r>
              <a:rPr lang="ru-RU" sz="2000" dirty="0" err="1">
                <a:latin typeface="Arial" pitchFamily="34" charset="0"/>
                <a:cs typeface="Arial" pitchFamily="34" charset="0"/>
              </a:rPr>
              <a:t>окуучулардын</a:t>
            </a:r>
            <a:r>
              <a:rPr lang="ru-RU" sz="2000" dirty="0">
                <a:latin typeface="Arial" pitchFamily="34" charset="0"/>
                <a:cs typeface="Arial" pitchFamily="34" charset="0"/>
              </a:rPr>
              <a:t> </a:t>
            </a:r>
            <a:r>
              <a:rPr lang="ru-RU" sz="2000" dirty="0" err="1">
                <a:latin typeface="Arial" pitchFamily="34" charset="0"/>
                <a:cs typeface="Arial" pitchFamily="34" charset="0"/>
              </a:rPr>
              <a:t>чакан</a:t>
            </a:r>
            <a:r>
              <a:rPr lang="ru-RU" sz="2000" dirty="0">
                <a:latin typeface="Arial" pitchFamily="34" charset="0"/>
                <a:cs typeface="Arial" pitchFamily="34" charset="0"/>
              </a:rPr>
              <a:t> </a:t>
            </a:r>
            <a:r>
              <a:rPr lang="ru-RU" sz="2000" dirty="0" err="1">
                <a:latin typeface="Arial" pitchFamily="34" charset="0"/>
                <a:cs typeface="Arial" pitchFamily="34" charset="0"/>
              </a:rPr>
              <a:t>тобу</a:t>
            </a:r>
            <a:r>
              <a:rPr lang="ru-RU" sz="2000" dirty="0">
                <a:latin typeface="Arial" pitchFamily="34" charset="0"/>
                <a:cs typeface="Arial" pitchFamily="34" charset="0"/>
              </a:rPr>
              <a:t>, </a:t>
            </a:r>
            <a:r>
              <a:rPr lang="ru-RU" sz="2000" dirty="0" err="1">
                <a:latin typeface="Arial" pitchFamily="34" charset="0"/>
                <a:cs typeface="Arial" pitchFamily="34" charset="0"/>
              </a:rPr>
              <a:t>мугалим</a:t>
            </a:r>
            <a:r>
              <a:rPr lang="ru-RU" sz="2000" dirty="0" smtClean="0">
                <a:latin typeface="Arial" pitchFamily="34" charset="0"/>
                <a:cs typeface="Arial" pitchFamily="34" charset="0"/>
              </a:rPr>
              <a:t>)</a:t>
            </a:r>
            <a:r>
              <a:rPr lang="en-US" sz="2000" dirty="0" smtClean="0">
                <a:latin typeface="Arial" pitchFamily="34" charset="0"/>
                <a:cs typeface="Arial" pitchFamily="34" charset="0"/>
              </a:rPr>
              <a:t> </a:t>
            </a:r>
            <a:endParaRPr lang="ru-RU" sz="2000" dirty="0">
              <a:latin typeface="Arial" pitchFamily="34" charset="0"/>
              <a:cs typeface="Arial" pitchFamily="34" charset="0"/>
            </a:endParaRPr>
          </a:p>
          <a:p>
            <a:r>
              <a:rPr lang="ru-RU" sz="2000" dirty="0" smtClean="0">
                <a:latin typeface="Arial" pitchFamily="34" charset="0"/>
                <a:cs typeface="Arial" pitchFamily="34" charset="0"/>
              </a:rPr>
              <a:t>      б) </a:t>
            </a:r>
            <a:r>
              <a:rPr lang="ru-RU" sz="2000" dirty="0" err="1" smtClean="0">
                <a:latin typeface="Arial" pitchFamily="34" charset="0"/>
                <a:cs typeface="Arial" pitchFamily="34" charset="0"/>
              </a:rPr>
              <a:t>Бөлүмдү</a:t>
            </a:r>
            <a:r>
              <a:rPr lang="ru-RU" sz="2000" dirty="0" smtClean="0">
                <a:latin typeface="Arial" pitchFamily="34" charset="0"/>
                <a:cs typeface="Arial" pitchFamily="34" charset="0"/>
              </a:rPr>
              <a:t> </a:t>
            </a:r>
            <a:r>
              <a:rPr lang="ru-RU" sz="2000" dirty="0" err="1">
                <a:latin typeface="Arial" pitchFamily="34" charset="0"/>
                <a:cs typeface="Arial" pitchFamily="34" charset="0"/>
              </a:rPr>
              <a:t>жалпылоо</a:t>
            </a:r>
            <a:r>
              <a:rPr lang="ru-RU" sz="2000" dirty="0">
                <a:latin typeface="Arial" pitchFamily="34" charset="0"/>
                <a:cs typeface="Arial" pitchFamily="34" charset="0"/>
              </a:rPr>
              <a:t> (</a:t>
            </a:r>
            <a:r>
              <a:rPr lang="ru-RU" sz="2000" dirty="0" err="1">
                <a:latin typeface="Arial" pitchFamily="34" charset="0"/>
                <a:cs typeface="Arial" pitchFamily="34" charset="0"/>
              </a:rPr>
              <a:t>долборлоо</a:t>
            </a:r>
            <a:r>
              <a:rPr lang="ru-RU" sz="2000" dirty="0">
                <a:latin typeface="Arial" pitchFamily="34" charset="0"/>
                <a:cs typeface="Arial" pitchFamily="34" charset="0"/>
              </a:rPr>
              <a:t> методу</a:t>
            </a:r>
            <a:r>
              <a:rPr lang="ru-RU" sz="2000" dirty="0" smtClean="0">
                <a:latin typeface="Arial" pitchFamily="34" charset="0"/>
                <a:cs typeface="Arial" pitchFamily="34" charset="0"/>
              </a:rPr>
              <a:t>)</a:t>
            </a:r>
            <a:r>
              <a:rPr lang="en-US" sz="2000" dirty="0" smtClean="0">
                <a:latin typeface="Arial" pitchFamily="34" charset="0"/>
                <a:cs typeface="Arial" pitchFamily="34" charset="0"/>
              </a:rPr>
              <a:t>  </a:t>
            </a:r>
            <a:endParaRPr lang="ru-RU" sz="2000" dirty="0" smtClean="0">
              <a:latin typeface="Arial" pitchFamily="34" charset="0"/>
              <a:cs typeface="Arial" pitchFamily="34" charset="0"/>
            </a:endParaRPr>
          </a:p>
          <a:p>
            <a:r>
              <a:rPr lang="ru-RU" sz="2000" dirty="0">
                <a:latin typeface="Arial" pitchFamily="34" charset="0"/>
                <a:cs typeface="Arial" pitchFamily="34" charset="0"/>
              </a:rPr>
              <a:t> </a:t>
            </a:r>
            <a:r>
              <a:rPr lang="ru-RU" sz="2000" dirty="0" smtClean="0">
                <a:latin typeface="Arial" pitchFamily="34" charset="0"/>
                <a:cs typeface="Arial" pitchFamily="34" charset="0"/>
              </a:rPr>
              <a:t>         </a:t>
            </a:r>
            <a:r>
              <a:rPr lang="ru-RU" sz="2000" b="1" dirty="0" smtClean="0">
                <a:solidFill>
                  <a:srgbClr val="C00000"/>
                </a:solidFill>
                <a:latin typeface="Arial" pitchFamily="34" charset="0"/>
                <a:cs typeface="Arial" pitchFamily="34" charset="0"/>
              </a:rPr>
              <a:t>НК2,НК3, ПК2, ПК3, ПК4</a:t>
            </a:r>
            <a:endParaRPr lang="ru-RU" sz="2000" b="1" dirty="0">
              <a:solidFill>
                <a:srgbClr val="C00000"/>
              </a:solidFill>
              <a:latin typeface="Arial" pitchFamily="34" charset="0"/>
              <a:cs typeface="Arial" pitchFamily="34" charset="0"/>
            </a:endParaRPr>
          </a:p>
          <a:p>
            <a:pPr marL="342900" indent="-342900">
              <a:buFont typeface="Wingdings" pitchFamily="2" charset="2"/>
              <a:buChar char="q"/>
            </a:pPr>
            <a:r>
              <a:rPr lang="ru-RU" sz="2000" dirty="0" err="1">
                <a:latin typeface="Arial" pitchFamily="34" charset="0"/>
                <a:cs typeface="Arial" pitchFamily="34" charset="0"/>
              </a:rPr>
              <a:t>Баалоо</a:t>
            </a:r>
            <a:r>
              <a:rPr lang="ru-RU" sz="2000" dirty="0">
                <a:latin typeface="Arial" pitchFamily="34" charset="0"/>
                <a:cs typeface="Arial" pitchFamily="34" charset="0"/>
              </a:rPr>
              <a:t> (</a:t>
            </a:r>
            <a:r>
              <a:rPr lang="ru-RU" sz="2000" dirty="0" err="1">
                <a:latin typeface="Arial" pitchFamily="34" charset="0"/>
                <a:cs typeface="Arial" pitchFamily="34" charset="0"/>
              </a:rPr>
              <a:t>өзүн-өзү</a:t>
            </a:r>
            <a:r>
              <a:rPr lang="ru-RU" sz="2000" dirty="0">
                <a:latin typeface="Arial" pitchFamily="34" charset="0"/>
                <a:cs typeface="Arial" pitchFamily="34" charset="0"/>
              </a:rPr>
              <a:t> </a:t>
            </a:r>
            <a:r>
              <a:rPr lang="ru-RU" sz="2000" dirty="0" err="1">
                <a:latin typeface="Arial" pitchFamily="34" charset="0"/>
                <a:cs typeface="Arial" pitchFamily="34" charset="0"/>
              </a:rPr>
              <a:t>баалоо</a:t>
            </a:r>
            <a:r>
              <a:rPr lang="ru-RU" sz="2000" dirty="0">
                <a:latin typeface="Arial" pitchFamily="34" charset="0"/>
                <a:cs typeface="Arial" pitchFamily="34" charset="0"/>
              </a:rPr>
              <a:t>, </a:t>
            </a:r>
            <a:r>
              <a:rPr lang="ru-RU" sz="2000" dirty="0" err="1">
                <a:latin typeface="Arial" pitchFamily="34" charset="0"/>
                <a:cs typeface="Arial" pitchFamily="34" charset="0"/>
              </a:rPr>
              <a:t>бирин-бири</a:t>
            </a:r>
            <a:r>
              <a:rPr lang="ru-RU" sz="2000" dirty="0">
                <a:latin typeface="Arial" pitchFamily="34" charset="0"/>
                <a:cs typeface="Arial" pitchFamily="34" charset="0"/>
              </a:rPr>
              <a:t> </a:t>
            </a:r>
            <a:r>
              <a:rPr lang="ru-RU" sz="2000" dirty="0" err="1">
                <a:latin typeface="Arial" pitchFamily="34" charset="0"/>
                <a:cs typeface="Arial" pitchFamily="34" charset="0"/>
              </a:rPr>
              <a:t>баалоо</a:t>
            </a:r>
            <a:r>
              <a:rPr lang="ru-RU" sz="2000" dirty="0">
                <a:latin typeface="Arial" pitchFamily="34" charset="0"/>
                <a:cs typeface="Arial" pitchFamily="34" charset="0"/>
              </a:rPr>
              <a:t>, </a:t>
            </a:r>
            <a:r>
              <a:rPr lang="ru-RU" sz="2000" dirty="0" err="1">
                <a:latin typeface="Arial" pitchFamily="34" charset="0"/>
                <a:cs typeface="Arial" pitchFamily="34" charset="0"/>
              </a:rPr>
              <a:t>топтук</a:t>
            </a:r>
            <a:r>
              <a:rPr lang="ru-RU" sz="2000" dirty="0">
                <a:latin typeface="Arial" pitchFamily="34" charset="0"/>
                <a:cs typeface="Arial" pitchFamily="34" charset="0"/>
              </a:rPr>
              <a:t> </a:t>
            </a:r>
            <a:r>
              <a:rPr lang="ru-RU" sz="2000" dirty="0" err="1">
                <a:latin typeface="Arial" pitchFamily="34" charset="0"/>
                <a:cs typeface="Arial" pitchFamily="34" charset="0"/>
              </a:rPr>
              <a:t>баалоо</a:t>
            </a:r>
            <a:r>
              <a:rPr lang="ru-RU" sz="2000" dirty="0">
                <a:latin typeface="Arial" pitchFamily="34" charset="0"/>
                <a:cs typeface="Arial" pitchFamily="34" charset="0"/>
              </a:rPr>
              <a:t> </a:t>
            </a:r>
            <a:r>
              <a:rPr lang="ru-RU" sz="2000" dirty="0" err="1">
                <a:latin typeface="Arial" pitchFamily="34" charset="0"/>
                <a:cs typeface="Arial" pitchFamily="34" charset="0"/>
              </a:rPr>
              <a:t>жана</a:t>
            </a:r>
            <a:r>
              <a:rPr lang="ru-RU" sz="2000" dirty="0">
                <a:latin typeface="Arial" pitchFamily="34" charset="0"/>
                <a:cs typeface="Arial" pitchFamily="34" charset="0"/>
              </a:rPr>
              <a:t> </a:t>
            </a:r>
            <a:r>
              <a:rPr lang="ru-RU" sz="2000" dirty="0" err="1">
                <a:latin typeface="Arial" pitchFamily="34" charset="0"/>
                <a:cs typeface="Arial" pitchFamily="34" charset="0"/>
              </a:rPr>
              <a:t>жалпы</a:t>
            </a:r>
            <a:r>
              <a:rPr lang="ru-RU" sz="2000" dirty="0">
                <a:latin typeface="Arial" pitchFamily="34" charset="0"/>
                <a:cs typeface="Arial" pitchFamily="34" charset="0"/>
              </a:rPr>
              <a:t> </a:t>
            </a:r>
            <a:r>
              <a:rPr lang="ru-RU" sz="2000" dirty="0" err="1">
                <a:latin typeface="Arial" pitchFamily="34" charset="0"/>
                <a:cs typeface="Arial" pitchFamily="34" charset="0"/>
              </a:rPr>
              <a:t>класстык</a:t>
            </a:r>
            <a:r>
              <a:rPr lang="ru-RU" sz="2000" dirty="0">
                <a:latin typeface="Arial" pitchFamily="34" charset="0"/>
                <a:cs typeface="Arial" pitchFamily="34" charset="0"/>
              </a:rPr>
              <a:t> </a:t>
            </a:r>
            <a:r>
              <a:rPr lang="ru-RU" sz="2000" dirty="0" err="1">
                <a:latin typeface="Arial" pitchFamily="34" charset="0"/>
                <a:cs typeface="Arial" pitchFamily="34" charset="0"/>
              </a:rPr>
              <a:t>баалоо</a:t>
            </a:r>
            <a:r>
              <a:rPr lang="ru-RU" sz="2000" dirty="0">
                <a:latin typeface="Arial" pitchFamily="34" charset="0"/>
                <a:cs typeface="Arial" pitchFamily="34" charset="0"/>
              </a:rPr>
              <a:t>, </a:t>
            </a:r>
            <a:r>
              <a:rPr lang="ru-RU" sz="2000" dirty="0" err="1">
                <a:latin typeface="Arial" pitchFamily="34" charset="0"/>
                <a:cs typeface="Arial" pitchFamily="34" charset="0"/>
              </a:rPr>
              <a:t>критерийлер</a:t>
            </a:r>
            <a:r>
              <a:rPr lang="ru-RU" sz="2000" dirty="0">
                <a:latin typeface="Arial" pitchFamily="34" charset="0"/>
                <a:cs typeface="Arial" pitchFamily="34" charset="0"/>
              </a:rPr>
              <a:t> </a:t>
            </a:r>
            <a:r>
              <a:rPr lang="ru-RU" sz="2000" dirty="0" err="1">
                <a:latin typeface="Arial" pitchFamily="34" charset="0"/>
                <a:cs typeface="Arial" pitchFamily="34" charset="0"/>
              </a:rPr>
              <a:t>боюнча</a:t>
            </a:r>
            <a:r>
              <a:rPr lang="ru-RU" sz="2000" dirty="0">
                <a:latin typeface="Arial" pitchFamily="34" charset="0"/>
                <a:cs typeface="Arial" pitchFamily="34" charset="0"/>
              </a:rPr>
              <a:t> </a:t>
            </a:r>
            <a:r>
              <a:rPr lang="ru-RU" sz="2000" dirty="0" err="1">
                <a:latin typeface="Arial" pitchFamily="34" charset="0"/>
                <a:cs typeface="Arial" pitchFamily="34" charset="0"/>
              </a:rPr>
              <a:t>баалоо</a:t>
            </a:r>
            <a:r>
              <a:rPr lang="ru-RU" sz="2000" dirty="0">
                <a:latin typeface="Arial" pitchFamily="34" charset="0"/>
                <a:cs typeface="Arial" pitchFamily="34" charset="0"/>
              </a:rPr>
              <a:t>, </a:t>
            </a:r>
            <a:r>
              <a:rPr lang="ru-RU" sz="2000" dirty="0" err="1">
                <a:latin typeface="Arial" pitchFamily="34" charset="0"/>
                <a:cs typeface="Arial" pitchFamily="34" charset="0"/>
              </a:rPr>
              <a:t>тесттик</a:t>
            </a:r>
            <a:r>
              <a:rPr lang="ru-RU" sz="2000" dirty="0">
                <a:latin typeface="Arial" pitchFamily="34" charset="0"/>
                <a:cs typeface="Arial" pitchFamily="34" charset="0"/>
              </a:rPr>
              <a:t> </a:t>
            </a:r>
            <a:r>
              <a:rPr lang="ru-RU" sz="2000" dirty="0" err="1">
                <a:latin typeface="Arial" pitchFamily="34" charset="0"/>
                <a:cs typeface="Arial" pitchFamily="34" charset="0"/>
              </a:rPr>
              <a:t>баалоо</a:t>
            </a:r>
            <a:r>
              <a:rPr lang="ru-RU" sz="2000" dirty="0" smtClean="0">
                <a:latin typeface="Arial" pitchFamily="34" charset="0"/>
                <a:cs typeface="Arial" pitchFamily="34" charset="0"/>
              </a:rPr>
              <a:t>) </a:t>
            </a:r>
            <a:r>
              <a:rPr lang="ru-RU" sz="2000" b="1" dirty="0">
                <a:solidFill>
                  <a:srgbClr val="C00000"/>
                </a:solidFill>
              </a:rPr>
              <a:t>НК2, НК3, ПК3, ПК4</a:t>
            </a:r>
            <a:endParaRPr lang="ru-RU" sz="2000" b="1" dirty="0" smtClean="0">
              <a:solidFill>
                <a:srgbClr val="C00000"/>
              </a:solidFill>
              <a:latin typeface="Arial" pitchFamily="34" charset="0"/>
              <a:cs typeface="Arial" pitchFamily="34" charset="0"/>
            </a:endParaRPr>
          </a:p>
          <a:p>
            <a:pPr marL="342900" indent="-342900">
              <a:buFont typeface="Wingdings" pitchFamily="2" charset="2"/>
              <a:buChar char="q"/>
            </a:pPr>
            <a:r>
              <a:rPr lang="ru-RU" sz="2000" dirty="0" err="1" smtClean="0">
                <a:latin typeface="Arial" pitchFamily="34" charset="0"/>
                <a:cs typeface="Arial" pitchFamily="34" charset="0"/>
              </a:rPr>
              <a:t>Үй</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тапшырмасы</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окуучуга</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т</a:t>
            </a:r>
            <a:r>
              <a:rPr lang="ru-RU" sz="2000" dirty="0" err="1" smtClean="0">
                <a:latin typeface="Calibri"/>
                <a:cs typeface="Calibri"/>
              </a:rPr>
              <a:t>үшүнүктүү</a:t>
            </a:r>
            <a:r>
              <a:rPr lang="ru-RU" sz="2000" dirty="0" smtClean="0">
                <a:latin typeface="Calibri"/>
                <a:cs typeface="Calibri"/>
              </a:rPr>
              <a:t> </a:t>
            </a:r>
            <a:r>
              <a:rPr lang="ru-RU" sz="2000" dirty="0" err="1" smtClean="0">
                <a:latin typeface="Calibri"/>
                <a:cs typeface="Calibri"/>
              </a:rPr>
              <a:t>болушу</a:t>
            </a:r>
            <a:r>
              <a:rPr lang="ru-RU" sz="2000" dirty="0" smtClean="0">
                <a:latin typeface="Calibri"/>
                <a:cs typeface="Calibri"/>
              </a:rPr>
              <a:t>)</a:t>
            </a:r>
            <a:r>
              <a:rPr lang="ru-RU" sz="2000" dirty="0" smtClean="0">
                <a:latin typeface="Arial" pitchFamily="34" charset="0"/>
                <a:cs typeface="Arial" pitchFamily="34" charset="0"/>
              </a:rPr>
              <a:t>  </a:t>
            </a:r>
            <a:r>
              <a:rPr lang="ru-RU" sz="2000" b="1" dirty="0" smtClean="0">
                <a:solidFill>
                  <a:srgbClr val="C00000"/>
                </a:solidFill>
                <a:latin typeface="Arial" pitchFamily="34" charset="0"/>
                <a:cs typeface="Arial" pitchFamily="34" charset="0"/>
              </a:rPr>
              <a:t>НК1,НК3, ПК2, ПК3, ПК4</a:t>
            </a:r>
            <a:endParaRPr lang="ru-RU" sz="2000"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826043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72" y="-28600"/>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708740" y="1268760"/>
            <a:ext cx="7776864" cy="3477875"/>
          </a:xfrm>
          <a:prstGeom prst="rect">
            <a:avLst/>
          </a:prstGeom>
        </p:spPr>
        <p:txBody>
          <a:bodyPr wrap="square">
            <a:spAutoFit/>
          </a:bodyPr>
          <a:lstStyle/>
          <a:p>
            <a:pPr marL="342900" lvl="0" indent="-342900">
              <a:buFont typeface="Wingdings" pitchFamily="2" charset="2"/>
              <a:buChar char="v"/>
            </a:pPr>
            <a:r>
              <a:rPr lang="ru-RU" sz="2000" dirty="0" err="1">
                <a:latin typeface="Arial" pitchFamily="34" charset="0"/>
                <a:cs typeface="Arial" pitchFamily="34" charset="0"/>
              </a:rPr>
              <a:t>биринчи</a:t>
            </a:r>
            <a:r>
              <a:rPr lang="ru-RU" sz="2000" dirty="0">
                <a:latin typeface="Arial" pitchFamily="34" charset="0"/>
                <a:cs typeface="Arial" pitchFamily="34" charset="0"/>
              </a:rPr>
              <a:t> </a:t>
            </a:r>
            <a:r>
              <a:rPr lang="ru-RU" sz="2000" dirty="0" err="1">
                <a:latin typeface="Arial" pitchFamily="34" charset="0"/>
                <a:cs typeface="Arial" pitchFamily="34" charset="0"/>
              </a:rPr>
              <a:t>деңгээл</a:t>
            </a:r>
            <a:r>
              <a:rPr lang="ru-RU" sz="2000" dirty="0">
                <a:latin typeface="Arial" pitchFamily="34" charset="0"/>
                <a:cs typeface="Arial" pitchFamily="34" charset="0"/>
              </a:rPr>
              <a:t> (</a:t>
            </a:r>
            <a:r>
              <a:rPr lang="ru-RU" sz="2000" dirty="0" err="1">
                <a:latin typeface="Arial" pitchFamily="34" charset="0"/>
                <a:cs typeface="Arial" pitchFamily="34" charset="0"/>
              </a:rPr>
              <a:t>репродуктивдүү</a:t>
            </a:r>
            <a:r>
              <a:rPr lang="ru-RU" sz="2000" dirty="0">
                <a:latin typeface="Arial" pitchFamily="34" charset="0"/>
                <a:cs typeface="Arial" pitchFamily="34" charset="0"/>
              </a:rPr>
              <a:t>) </a:t>
            </a:r>
            <a:r>
              <a:rPr lang="ru-RU" sz="2000" dirty="0" err="1">
                <a:latin typeface="Arial" pitchFamily="34" charset="0"/>
                <a:cs typeface="Arial" pitchFamily="34" charset="0"/>
              </a:rPr>
              <a:t>окуучулардын</a:t>
            </a:r>
            <a:r>
              <a:rPr lang="ru-RU" sz="2000" dirty="0">
                <a:latin typeface="Arial" pitchFamily="34" charset="0"/>
                <a:cs typeface="Arial" pitchFamily="34" charset="0"/>
              </a:rPr>
              <a:t> </a:t>
            </a:r>
            <a:r>
              <a:rPr lang="ru-RU" sz="2000" dirty="0" err="1">
                <a:latin typeface="Arial" pitchFamily="34" charset="0"/>
                <a:cs typeface="Arial" pitchFamily="34" charset="0"/>
              </a:rPr>
              <a:t>үлгүлөрдү</a:t>
            </a:r>
            <a:r>
              <a:rPr lang="ru-RU" sz="2000" dirty="0">
                <a:latin typeface="Arial" pitchFamily="34" charset="0"/>
                <a:cs typeface="Arial" pitchFamily="34" charset="0"/>
              </a:rPr>
              <a:t> (</a:t>
            </a:r>
            <a:r>
              <a:rPr lang="ru-RU" sz="2000" dirty="0" err="1">
                <a:latin typeface="Arial" pitchFamily="34" charset="0"/>
                <a:cs typeface="Arial" pitchFamily="34" charset="0"/>
              </a:rPr>
              <a:t>аракеттерди</a:t>
            </a:r>
            <a:r>
              <a:rPr lang="ru-RU" sz="2000" dirty="0">
                <a:latin typeface="Arial" pitchFamily="34" charset="0"/>
                <a:cs typeface="Arial" pitchFamily="34" charset="0"/>
              </a:rPr>
              <a:t> </a:t>
            </a:r>
            <a:r>
              <a:rPr lang="ru-RU" sz="2000" dirty="0" err="1">
                <a:latin typeface="Arial" pitchFamily="34" charset="0"/>
                <a:cs typeface="Arial" pitchFamily="34" charset="0"/>
              </a:rPr>
              <a:t>аткаруунун</a:t>
            </a:r>
            <a:r>
              <a:rPr lang="ru-RU" sz="2000" dirty="0">
                <a:latin typeface="Arial" pitchFamily="34" charset="0"/>
                <a:cs typeface="Arial" pitchFamily="34" charset="0"/>
              </a:rPr>
              <a:t> </a:t>
            </a:r>
            <a:r>
              <a:rPr lang="ru-RU" sz="2000" dirty="0" err="1">
                <a:latin typeface="Arial" pitchFamily="34" charset="0"/>
                <a:cs typeface="Arial" pitchFamily="34" charset="0"/>
              </a:rPr>
              <a:t>дайындалган</a:t>
            </a:r>
            <a:r>
              <a:rPr lang="ru-RU" sz="2000" dirty="0">
                <a:latin typeface="Arial" pitchFamily="34" charset="0"/>
                <a:cs typeface="Arial" pitchFamily="34" charset="0"/>
              </a:rPr>
              <a:t> </a:t>
            </a:r>
            <a:r>
              <a:rPr lang="ru-RU" sz="2000" dirty="0" err="1">
                <a:latin typeface="Arial" pitchFamily="34" charset="0"/>
                <a:cs typeface="Arial" pitchFamily="34" charset="0"/>
              </a:rPr>
              <a:t>алгоритми</a:t>
            </a:r>
            <a:r>
              <a:rPr lang="ru-RU" sz="2000" dirty="0">
                <a:latin typeface="Arial" pitchFamily="34" charset="0"/>
                <a:cs typeface="Arial" pitchFamily="34" charset="0"/>
              </a:rPr>
              <a:t>) </a:t>
            </a:r>
            <a:r>
              <a:rPr lang="ru-RU" sz="2000" dirty="0" err="1">
                <a:latin typeface="Arial" pitchFamily="34" charset="0"/>
                <a:cs typeface="Arial" pitchFamily="34" charset="0"/>
              </a:rPr>
              <a:t>жолдой</a:t>
            </a:r>
            <a:r>
              <a:rPr lang="ru-RU" sz="2000" dirty="0">
                <a:latin typeface="Arial" pitchFamily="34" charset="0"/>
                <a:cs typeface="Arial" pitchFamily="34" charset="0"/>
              </a:rPr>
              <a:t> </a:t>
            </a:r>
            <a:r>
              <a:rPr lang="ru-RU" sz="2000" dirty="0" err="1">
                <a:latin typeface="Arial" pitchFamily="34" charset="0"/>
                <a:cs typeface="Arial" pitchFamily="34" charset="0"/>
              </a:rPr>
              <a:t>билиши</a:t>
            </a:r>
            <a:r>
              <a:rPr lang="ru-RU" sz="2000" dirty="0">
                <a:latin typeface="Arial" pitchFamily="34" charset="0"/>
                <a:cs typeface="Arial" pitchFamily="34" charset="0"/>
              </a:rPr>
              <a:t> </a:t>
            </a:r>
            <a:r>
              <a:rPr lang="ru-RU" sz="2000" dirty="0" err="1">
                <a:latin typeface="Arial" pitchFamily="34" charset="0"/>
                <a:cs typeface="Arial" pitchFamily="34" charset="0"/>
              </a:rPr>
              <a:t>менен</a:t>
            </a:r>
            <a:r>
              <a:rPr lang="ru-RU" sz="2000" dirty="0">
                <a:latin typeface="Arial" pitchFamily="34" charset="0"/>
                <a:cs typeface="Arial" pitchFamily="34" charset="0"/>
              </a:rPr>
              <a:t> </a:t>
            </a:r>
            <a:r>
              <a:rPr lang="ru-RU" sz="2000" dirty="0" err="1">
                <a:latin typeface="Arial" pitchFamily="34" charset="0"/>
                <a:cs typeface="Arial" pitchFamily="34" charset="0"/>
              </a:rPr>
              <a:t>мүнөздөлөт</a:t>
            </a:r>
            <a:r>
              <a:rPr lang="ru-RU" sz="2000" dirty="0" smtClean="0">
                <a:latin typeface="Arial" pitchFamily="34" charset="0"/>
                <a:cs typeface="Arial" pitchFamily="34" charset="0"/>
              </a:rPr>
              <a:t>;</a:t>
            </a:r>
          </a:p>
          <a:p>
            <a:pPr lvl="0"/>
            <a:endParaRPr lang="ru-RU" sz="2000" dirty="0">
              <a:latin typeface="Arial" pitchFamily="34" charset="0"/>
              <a:cs typeface="Arial" pitchFamily="34" charset="0"/>
            </a:endParaRPr>
          </a:p>
          <a:p>
            <a:pPr marL="342900" lvl="0" indent="-342900">
              <a:buFont typeface="Wingdings" pitchFamily="2" charset="2"/>
              <a:buChar char="v"/>
            </a:pPr>
            <a:r>
              <a:rPr lang="ru-RU" sz="2000" dirty="0" err="1">
                <a:latin typeface="Arial" pitchFamily="34" charset="0"/>
                <a:cs typeface="Arial" pitchFamily="34" charset="0"/>
              </a:rPr>
              <a:t>экинчи</a:t>
            </a:r>
            <a:r>
              <a:rPr lang="ru-RU" sz="2000" dirty="0">
                <a:latin typeface="Arial" pitchFamily="34" charset="0"/>
                <a:cs typeface="Arial" pitchFamily="34" charset="0"/>
              </a:rPr>
              <a:t> </a:t>
            </a:r>
            <a:r>
              <a:rPr lang="ru-RU" sz="2000" dirty="0" err="1">
                <a:latin typeface="Arial" pitchFamily="34" charset="0"/>
                <a:cs typeface="Arial" pitchFamily="34" charset="0"/>
              </a:rPr>
              <a:t>деңгээл</a:t>
            </a:r>
            <a:r>
              <a:rPr lang="ru-RU" sz="2000" dirty="0">
                <a:latin typeface="Arial" pitchFamily="34" charset="0"/>
                <a:cs typeface="Arial" pitchFamily="34" charset="0"/>
              </a:rPr>
              <a:t> (</a:t>
            </a:r>
            <a:r>
              <a:rPr lang="ru-RU" sz="2000" dirty="0" err="1">
                <a:latin typeface="Arial" pitchFamily="34" charset="0"/>
                <a:cs typeface="Arial" pitchFamily="34" charset="0"/>
              </a:rPr>
              <a:t>продукивдүү</a:t>
            </a:r>
            <a:r>
              <a:rPr lang="ru-RU" sz="2000" dirty="0">
                <a:latin typeface="Arial" pitchFamily="34" charset="0"/>
                <a:cs typeface="Arial" pitchFamily="34" charset="0"/>
              </a:rPr>
              <a:t>) </a:t>
            </a:r>
            <a:r>
              <a:rPr lang="ru-RU" sz="2000" dirty="0" err="1">
                <a:latin typeface="Arial" pitchFamily="34" charset="0"/>
                <a:cs typeface="Arial" pitchFamily="34" charset="0"/>
              </a:rPr>
              <a:t>курамы</a:t>
            </a:r>
            <a:r>
              <a:rPr lang="ru-RU" sz="2000" dirty="0">
                <a:latin typeface="Arial" pitchFamily="34" charset="0"/>
                <a:cs typeface="Arial" pitchFamily="34" charset="0"/>
              </a:rPr>
              <a:t> </a:t>
            </a:r>
            <a:r>
              <a:rPr lang="ru-RU" sz="2000" dirty="0" err="1">
                <a:latin typeface="Arial" pitchFamily="34" charset="0"/>
                <a:cs typeface="Arial" pitchFamily="34" charset="0"/>
              </a:rPr>
              <a:t>боюнча</a:t>
            </a:r>
            <a:r>
              <a:rPr lang="ru-RU" sz="2000" dirty="0">
                <a:latin typeface="Arial" pitchFamily="34" charset="0"/>
                <a:cs typeface="Arial" pitchFamily="34" charset="0"/>
              </a:rPr>
              <a:t> </a:t>
            </a:r>
            <a:r>
              <a:rPr lang="ru-RU" sz="2000" dirty="0" err="1">
                <a:latin typeface="Arial" pitchFamily="34" charset="0"/>
                <a:cs typeface="Arial" pitchFamily="34" charset="0"/>
              </a:rPr>
              <a:t>жөнөкөй</a:t>
            </a:r>
            <a:r>
              <a:rPr lang="ru-RU" sz="2000" dirty="0">
                <a:latin typeface="Arial" pitchFamily="34" charset="0"/>
                <a:cs typeface="Arial" pitchFamily="34" charset="0"/>
              </a:rPr>
              <a:t> </a:t>
            </a:r>
            <a:r>
              <a:rPr lang="ru-RU" sz="2000" dirty="0" err="1">
                <a:latin typeface="Arial" pitchFamily="34" charset="0"/>
                <a:cs typeface="Arial" pitchFamily="34" charset="0"/>
              </a:rPr>
              <a:t>иштерди</a:t>
            </a:r>
            <a:r>
              <a:rPr lang="ru-RU" sz="2000" dirty="0">
                <a:latin typeface="Arial" pitchFamily="34" charset="0"/>
                <a:cs typeface="Arial" pitchFamily="34" charset="0"/>
              </a:rPr>
              <a:t> </a:t>
            </a:r>
            <a:r>
              <a:rPr lang="ru-RU" sz="2000" dirty="0" err="1">
                <a:latin typeface="Arial" pitchFamily="34" charset="0"/>
                <a:cs typeface="Arial" pitchFamily="34" charset="0"/>
              </a:rPr>
              <a:t>аткаруу</a:t>
            </a:r>
            <a:r>
              <a:rPr lang="ru-RU" sz="2000" dirty="0">
                <a:latin typeface="Arial" pitchFamily="34" charset="0"/>
                <a:cs typeface="Arial" pitchFamily="34" charset="0"/>
              </a:rPr>
              <a:t>, </a:t>
            </a:r>
            <a:r>
              <a:rPr lang="ru-RU" sz="2000" dirty="0" err="1">
                <a:latin typeface="Arial" pitchFamily="34" charset="0"/>
                <a:cs typeface="Arial" pitchFamily="34" charset="0"/>
              </a:rPr>
              <a:t>ишмердиктин</a:t>
            </a:r>
            <a:r>
              <a:rPr lang="ru-RU" sz="2000" dirty="0">
                <a:latin typeface="Arial" pitchFamily="34" charset="0"/>
                <a:cs typeface="Arial" pitchFamily="34" charset="0"/>
              </a:rPr>
              <a:t> </a:t>
            </a:r>
            <a:r>
              <a:rPr lang="ru-RU" sz="2000" dirty="0" err="1">
                <a:latin typeface="Arial" pitchFamily="34" charset="0"/>
                <a:cs typeface="Arial" pitchFamily="34" charset="0"/>
              </a:rPr>
              <a:t>өздөштүрүлгөн</a:t>
            </a:r>
            <a:r>
              <a:rPr lang="ru-RU" sz="2000" dirty="0">
                <a:latin typeface="Arial" pitchFamily="34" charset="0"/>
                <a:cs typeface="Arial" pitchFamily="34" charset="0"/>
              </a:rPr>
              <a:t> </a:t>
            </a:r>
            <a:r>
              <a:rPr lang="ru-RU" sz="2000" dirty="0" err="1">
                <a:latin typeface="Arial" pitchFamily="34" charset="0"/>
                <a:cs typeface="Arial" pitchFamily="34" charset="0"/>
              </a:rPr>
              <a:t>алгоритмин</a:t>
            </a:r>
            <a:r>
              <a:rPr lang="ru-RU" sz="2000" dirty="0">
                <a:latin typeface="Arial" pitchFamily="34" charset="0"/>
                <a:cs typeface="Arial" pitchFamily="34" charset="0"/>
              </a:rPr>
              <a:t> башка </a:t>
            </a:r>
            <a:r>
              <a:rPr lang="ru-RU" sz="2000" dirty="0" err="1">
                <a:latin typeface="Arial" pitchFamily="34" charset="0"/>
                <a:cs typeface="Arial" pitchFamily="34" charset="0"/>
              </a:rPr>
              <a:t>кырдаалдарда</a:t>
            </a:r>
            <a:r>
              <a:rPr lang="ru-RU" sz="2000" dirty="0">
                <a:latin typeface="Arial" pitchFamily="34" charset="0"/>
                <a:cs typeface="Arial" pitchFamily="34" charset="0"/>
              </a:rPr>
              <a:t> </a:t>
            </a:r>
            <a:r>
              <a:rPr lang="ru-RU" sz="2000" dirty="0" err="1">
                <a:latin typeface="Arial" pitchFamily="34" charset="0"/>
                <a:cs typeface="Arial" pitchFamily="34" charset="0"/>
              </a:rPr>
              <a:t>колдонуу</a:t>
            </a:r>
            <a:r>
              <a:rPr lang="ru-RU" sz="2000" dirty="0">
                <a:latin typeface="Arial" pitchFamily="34" charset="0"/>
                <a:cs typeface="Arial" pitchFamily="34" charset="0"/>
              </a:rPr>
              <a:t> </a:t>
            </a:r>
            <a:r>
              <a:rPr lang="ru-RU" sz="2000" dirty="0" err="1">
                <a:latin typeface="Arial" pitchFamily="34" charset="0"/>
                <a:cs typeface="Arial" pitchFamily="34" charset="0"/>
              </a:rPr>
              <a:t>жөндөмү</a:t>
            </a:r>
            <a:r>
              <a:rPr lang="ru-RU" sz="2000" dirty="0">
                <a:latin typeface="Arial" pitchFamily="34" charset="0"/>
                <a:cs typeface="Arial" pitchFamily="34" charset="0"/>
              </a:rPr>
              <a:t> </a:t>
            </a:r>
            <a:r>
              <a:rPr lang="ru-RU" sz="2000" dirty="0" err="1">
                <a:latin typeface="Arial" pitchFamily="34" charset="0"/>
                <a:cs typeface="Arial" pitchFamily="34" charset="0"/>
              </a:rPr>
              <a:t>менен</a:t>
            </a:r>
            <a:r>
              <a:rPr lang="ru-RU" sz="2000" dirty="0">
                <a:latin typeface="Arial" pitchFamily="34" charset="0"/>
                <a:cs typeface="Arial" pitchFamily="34" charset="0"/>
              </a:rPr>
              <a:t> </a:t>
            </a:r>
            <a:r>
              <a:rPr lang="ru-RU" sz="2000" dirty="0" err="1">
                <a:latin typeface="Arial" pitchFamily="34" charset="0"/>
                <a:cs typeface="Arial" pitchFamily="34" charset="0"/>
              </a:rPr>
              <a:t>мүнөздөлөт</a:t>
            </a:r>
            <a:r>
              <a:rPr lang="ru-RU" sz="2000" dirty="0" smtClean="0">
                <a:latin typeface="Arial" pitchFamily="34" charset="0"/>
                <a:cs typeface="Arial" pitchFamily="34" charset="0"/>
              </a:rPr>
              <a:t>;</a:t>
            </a:r>
          </a:p>
          <a:p>
            <a:pPr lvl="0"/>
            <a:endParaRPr lang="ru-RU" sz="2000" dirty="0">
              <a:latin typeface="Arial" pitchFamily="34" charset="0"/>
              <a:cs typeface="Arial" pitchFamily="34" charset="0"/>
            </a:endParaRPr>
          </a:p>
          <a:p>
            <a:pPr marL="342900" lvl="0" indent="-342900">
              <a:buFont typeface="Wingdings" pitchFamily="2" charset="2"/>
              <a:buChar char="v"/>
            </a:pPr>
            <a:r>
              <a:rPr lang="ru-RU" sz="2000" dirty="0" err="1">
                <a:latin typeface="Arial" pitchFamily="34" charset="0"/>
                <a:cs typeface="Arial" pitchFamily="34" charset="0"/>
              </a:rPr>
              <a:t>үчүнчү</a:t>
            </a:r>
            <a:r>
              <a:rPr lang="ru-RU" sz="2000" dirty="0">
                <a:latin typeface="Arial" pitchFamily="34" charset="0"/>
                <a:cs typeface="Arial" pitchFamily="34" charset="0"/>
              </a:rPr>
              <a:t> </a:t>
            </a:r>
            <a:r>
              <a:rPr lang="ru-RU" sz="2000" dirty="0" err="1">
                <a:latin typeface="Arial" pitchFamily="34" charset="0"/>
                <a:cs typeface="Arial" pitchFamily="34" charset="0"/>
              </a:rPr>
              <a:t>деңгээл</a:t>
            </a:r>
            <a:r>
              <a:rPr lang="ru-RU" sz="2000" dirty="0">
                <a:latin typeface="Arial" pitchFamily="34" charset="0"/>
                <a:cs typeface="Arial" pitchFamily="34" charset="0"/>
              </a:rPr>
              <a:t> (</a:t>
            </a:r>
            <a:r>
              <a:rPr lang="ru-RU" sz="2000" dirty="0" err="1">
                <a:latin typeface="Arial" pitchFamily="34" charset="0"/>
                <a:cs typeface="Arial" pitchFamily="34" charset="0"/>
              </a:rPr>
              <a:t>креативдүү</a:t>
            </a:r>
            <a:r>
              <a:rPr lang="ru-RU" sz="2000" dirty="0">
                <a:latin typeface="Arial" pitchFamily="34" charset="0"/>
                <a:cs typeface="Arial" pitchFamily="34" charset="0"/>
              </a:rPr>
              <a:t>) </a:t>
            </a:r>
            <a:r>
              <a:rPr lang="ru-RU" sz="2000" dirty="0" err="1">
                <a:latin typeface="Arial" pitchFamily="34" charset="0"/>
                <a:cs typeface="Arial" pitchFamily="34" charset="0"/>
              </a:rPr>
              <a:t>өз</a:t>
            </a:r>
            <a:r>
              <a:rPr lang="ru-RU" sz="2000" dirty="0">
                <a:latin typeface="Arial" pitchFamily="34" charset="0"/>
                <a:cs typeface="Arial" pitchFamily="34" charset="0"/>
              </a:rPr>
              <a:t> </a:t>
            </a:r>
            <a:r>
              <a:rPr lang="ru-RU" sz="2000" dirty="0" err="1">
                <a:latin typeface="Arial" pitchFamily="34" charset="0"/>
                <a:cs typeface="Arial" pitchFamily="34" charset="0"/>
              </a:rPr>
              <a:t>алдынча</a:t>
            </a:r>
            <a:r>
              <a:rPr lang="ru-RU" sz="2000" dirty="0">
                <a:latin typeface="Arial" pitchFamily="34" charset="0"/>
                <a:cs typeface="Arial" pitchFamily="34" charset="0"/>
              </a:rPr>
              <a:t> </a:t>
            </a:r>
            <a:r>
              <a:rPr lang="ru-RU" sz="2000" dirty="0" err="1">
                <a:latin typeface="Arial" pitchFamily="34" charset="0"/>
                <a:cs typeface="Arial" pitchFamily="34" charset="0"/>
              </a:rPr>
              <a:t>конструкциялоо</a:t>
            </a:r>
            <a:r>
              <a:rPr lang="ru-RU" sz="2000" dirty="0">
                <a:latin typeface="Arial" pitchFamily="34" charset="0"/>
                <a:cs typeface="Arial" pitchFamily="34" charset="0"/>
              </a:rPr>
              <a:t> </a:t>
            </a:r>
            <a:r>
              <a:rPr lang="ru-RU" sz="2000" dirty="0" err="1">
                <a:latin typeface="Arial" pitchFamily="34" charset="0"/>
                <a:cs typeface="Arial" pitchFamily="34" charset="0"/>
              </a:rPr>
              <a:t>жана</a:t>
            </a:r>
            <a:r>
              <a:rPr lang="ru-RU" sz="2000" dirty="0">
                <a:latin typeface="Arial" pitchFamily="34" charset="0"/>
                <a:cs typeface="Arial" pitchFamily="34" charset="0"/>
              </a:rPr>
              <a:t> </a:t>
            </a:r>
            <a:r>
              <a:rPr lang="ru-RU" sz="2000" dirty="0" err="1">
                <a:latin typeface="Arial" pitchFamily="34" charset="0"/>
                <a:cs typeface="Arial" pitchFamily="34" charset="0"/>
              </a:rPr>
              <a:t>негиздөө</a:t>
            </a:r>
            <a:r>
              <a:rPr lang="ru-RU" sz="2000" dirty="0">
                <a:latin typeface="Arial" pitchFamily="34" charset="0"/>
                <a:cs typeface="Arial" pitchFamily="34" charset="0"/>
              </a:rPr>
              <a:t> </a:t>
            </a:r>
            <a:r>
              <a:rPr lang="ru-RU" sz="2000" dirty="0" err="1">
                <a:latin typeface="Arial" pitchFamily="34" charset="0"/>
                <a:cs typeface="Arial" pitchFamily="34" charset="0"/>
              </a:rPr>
              <a:t>элементтери</a:t>
            </a:r>
            <a:r>
              <a:rPr lang="ru-RU" sz="2000" dirty="0">
                <a:latin typeface="Arial" pitchFamily="34" charset="0"/>
                <a:cs typeface="Arial" pitchFamily="34" charset="0"/>
              </a:rPr>
              <a:t> </a:t>
            </a:r>
            <a:r>
              <a:rPr lang="ru-RU" sz="2000" dirty="0" err="1">
                <a:latin typeface="Arial" pitchFamily="34" charset="0"/>
                <a:cs typeface="Arial" pitchFamily="34" charset="0"/>
              </a:rPr>
              <a:t>менен</a:t>
            </a:r>
            <a:r>
              <a:rPr lang="ru-RU" sz="2000" dirty="0">
                <a:latin typeface="Arial" pitchFamily="34" charset="0"/>
                <a:cs typeface="Arial" pitchFamily="34" charset="0"/>
              </a:rPr>
              <a:t> </a:t>
            </a:r>
            <a:r>
              <a:rPr lang="ru-RU" sz="2000" dirty="0" err="1">
                <a:latin typeface="Arial" pitchFamily="34" charset="0"/>
                <a:cs typeface="Arial" pitchFamily="34" charset="0"/>
              </a:rPr>
              <a:t>татаал</a:t>
            </a:r>
            <a:r>
              <a:rPr lang="ru-RU" sz="2000" dirty="0">
                <a:latin typeface="Arial" pitchFamily="34" charset="0"/>
                <a:cs typeface="Arial" pitchFamily="34" charset="0"/>
              </a:rPr>
              <a:t> </a:t>
            </a:r>
            <a:r>
              <a:rPr lang="ru-RU" sz="2000" dirty="0" err="1">
                <a:latin typeface="Arial" pitchFamily="34" charset="0"/>
                <a:cs typeface="Arial" pitchFamily="34" charset="0"/>
              </a:rPr>
              <a:t>курамдагы</a:t>
            </a:r>
            <a:r>
              <a:rPr lang="ru-RU" sz="2000" dirty="0">
                <a:latin typeface="Arial" pitchFamily="34" charset="0"/>
                <a:cs typeface="Arial" pitchFamily="34" charset="0"/>
              </a:rPr>
              <a:t> </a:t>
            </a:r>
            <a:r>
              <a:rPr lang="ru-RU" sz="2000" dirty="0" err="1">
                <a:latin typeface="Arial" pitchFamily="34" charset="0"/>
                <a:cs typeface="Arial" pitchFamily="34" charset="0"/>
              </a:rPr>
              <a:t>ишмердикти</a:t>
            </a:r>
            <a:r>
              <a:rPr lang="ru-RU" sz="2000" dirty="0">
                <a:latin typeface="Arial" pitchFamily="34" charset="0"/>
                <a:cs typeface="Arial" pitchFamily="34" charset="0"/>
              </a:rPr>
              <a:t> </a:t>
            </a:r>
            <a:r>
              <a:rPr lang="ru-RU" sz="2000" dirty="0" err="1">
                <a:latin typeface="Arial" pitchFamily="34" charset="0"/>
                <a:cs typeface="Arial" pitchFamily="34" charset="0"/>
              </a:rPr>
              <a:t>жүзөгө</a:t>
            </a:r>
            <a:r>
              <a:rPr lang="ru-RU" sz="2000" dirty="0">
                <a:latin typeface="Arial" pitchFamily="34" charset="0"/>
                <a:cs typeface="Arial" pitchFamily="34" charset="0"/>
              </a:rPr>
              <a:t> </a:t>
            </a:r>
            <a:r>
              <a:rPr lang="ru-RU" sz="2000" dirty="0" err="1">
                <a:latin typeface="Arial" pitchFamily="34" charset="0"/>
                <a:cs typeface="Arial" pitchFamily="34" charset="0"/>
              </a:rPr>
              <a:t>ашырууну</a:t>
            </a:r>
            <a:r>
              <a:rPr lang="ru-RU" sz="2000" dirty="0">
                <a:latin typeface="Arial" pitchFamily="34" charset="0"/>
                <a:cs typeface="Arial" pitchFamily="34" charset="0"/>
              </a:rPr>
              <a:t> </a:t>
            </a:r>
            <a:r>
              <a:rPr lang="ru-RU" sz="2000" dirty="0" err="1">
                <a:latin typeface="Arial" pitchFamily="34" charset="0"/>
                <a:cs typeface="Arial" pitchFamily="34" charset="0"/>
              </a:rPr>
              <a:t>түшүндүрөт</a:t>
            </a:r>
            <a:r>
              <a:rPr lang="ru-RU" sz="2000" dirty="0">
                <a:latin typeface="Arial" pitchFamily="34" charset="0"/>
                <a:cs typeface="Arial" pitchFamily="34" charset="0"/>
              </a:rPr>
              <a:t>.</a:t>
            </a:r>
          </a:p>
        </p:txBody>
      </p:sp>
    </p:spTree>
    <p:extLst>
      <p:ext uri="{BB962C8B-B14F-4D97-AF65-F5344CB8AC3E}">
        <p14:creationId xmlns:p14="http://schemas.microsoft.com/office/powerpoint/2010/main" val="4258634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72" y="-28600"/>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971600" y="692696"/>
            <a:ext cx="7488832" cy="1323439"/>
          </a:xfrm>
          <a:prstGeom prst="rect">
            <a:avLst/>
          </a:prstGeom>
        </p:spPr>
        <p:txBody>
          <a:bodyPr wrap="square">
            <a:spAutoFit/>
          </a:bodyPr>
          <a:lstStyle/>
          <a:p>
            <a:r>
              <a:rPr lang="ky-KG" sz="2000" dirty="0" smtClean="0">
                <a:latin typeface="Arial" pitchFamily="34" charset="0"/>
                <a:cs typeface="Arial" pitchFamily="34" charset="0"/>
              </a:rPr>
              <a:t>3-классынын </a:t>
            </a:r>
            <a:r>
              <a:rPr lang="ky-KG" sz="2000" dirty="0">
                <a:latin typeface="Arial" pitchFamily="34" charset="0"/>
                <a:cs typeface="Arial" pitchFamily="34" charset="0"/>
              </a:rPr>
              <a:t>Математика окуу китебине </a:t>
            </a:r>
            <a:r>
              <a:rPr lang="ky-KG" sz="2000" dirty="0" smtClean="0">
                <a:latin typeface="Arial" pitchFamily="34" charset="0"/>
                <a:cs typeface="Arial" pitchFamily="34" charset="0"/>
              </a:rPr>
              <a:t>(авт. И.Б.Бекбоев</a:t>
            </a:r>
            <a:r>
              <a:rPr lang="ky-KG" sz="2000" dirty="0">
                <a:latin typeface="Arial" pitchFamily="34" charset="0"/>
                <a:cs typeface="Arial" pitchFamily="34" charset="0"/>
              </a:rPr>
              <a:t>, </a:t>
            </a:r>
            <a:r>
              <a:rPr lang="ky-KG" sz="2000" dirty="0" smtClean="0">
                <a:latin typeface="Arial" pitchFamily="34" charset="0"/>
                <a:cs typeface="Arial" pitchFamily="34" charset="0"/>
              </a:rPr>
              <a:t>Н.И.Ибраева. 2016-ж</a:t>
            </a:r>
            <a:r>
              <a:rPr lang="ky-KG" sz="2000" dirty="0">
                <a:latin typeface="Arial" pitchFamily="34" charset="0"/>
                <a:cs typeface="Arial" pitchFamily="34" charset="0"/>
              </a:rPr>
              <a:t>) талдоо жүргүзөлү. </a:t>
            </a:r>
            <a:endParaRPr lang="ru-RU" sz="2000" dirty="0">
              <a:latin typeface="Arial" pitchFamily="34" charset="0"/>
              <a:cs typeface="Arial" pitchFamily="34" charset="0"/>
            </a:endParaRPr>
          </a:p>
          <a:p>
            <a:r>
              <a:rPr lang="ky-KG" sz="2000" dirty="0">
                <a:latin typeface="Arial" pitchFamily="34" charset="0"/>
                <a:cs typeface="Arial" pitchFamily="34" charset="0"/>
              </a:rPr>
              <a:t>76-77-беттеги 366- жана 367-маселелер берилген. Алардын чиймелери даяр жана маселенин чыгарылышы көрсөтүлөт. </a:t>
            </a:r>
            <a:endParaRPr lang="ru-RU" sz="2000" dirty="0">
              <a:latin typeface="Arial" pitchFamily="34" charset="0"/>
              <a:cs typeface="Arial" pitchFamily="34" charset="0"/>
            </a:endParaRPr>
          </a:p>
        </p:txBody>
      </p:sp>
      <p:pic>
        <p:nvPicPr>
          <p:cNvPr id="6" name="Рисунок 5" descr="C:\Users\user\Desktop\тапшырма 367.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7130" y="2204864"/>
            <a:ext cx="4954612" cy="4046696"/>
          </a:xfrm>
          <a:prstGeom prst="rect">
            <a:avLst/>
          </a:prstGeom>
          <a:noFill/>
          <a:ln>
            <a:noFill/>
          </a:ln>
        </p:spPr>
      </p:pic>
    </p:spTree>
    <p:extLst>
      <p:ext uri="{BB962C8B-B14F-4D97-AF65-F5344CB8AC3E}">
        <p14:creationId xmlns:p14="http://schemas.microsoft.com/office/powerpoint/2010/main" val="1914309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1"/>
          <p:cNvSpPr>
            <a:spLocks noChangeArrowheads="1"/>
          </p:cNvSpPr>
          <p:nvPr/>
        </p:nvSpPr>
        <p:spPr bwMode="auto">
          <a:xfrm>
            <a:off x="535888" y="1287146"/>
            <a:ext cx="8100391"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ru-RU" sz="2000" dirty="0" err="1" smtClean="0">
                <a:cs typeface="Arial" charset="0"/>
              </a:rPr>
              <a:t>Вебинардын</a:t>
            </a:r>
            <a:r>
              <a:rPr lang="ru-RU" sz="2000" dirty="0" smtClean="0">
                <a:cs typeface="Arial" charset="0"/>
              </a:rPr>
              <a:t> </a:t>
            </a:r>
            <a:r>
              <a:rPr lang="ky-KG" sz="2000" b="1" dirty="0" smtClean="0">
                <a:latin typeface="Arial" pitchFamily="34" charset="0"/>
                <a:cs typeface="Arial" pitchFamily="34" charset="0"/>
              </a:rPr>
              <a:t>максаты </a:t>
            </a:r>
            <a:r>
              <a:rPr lang="ky-KG" sz="2000" b="1" i="1" dirty="0" smtClean="0">
                <a:latin typeface="Arial" pitchFamily="34" charset="0"/>
                <a:cs typeface="Arial" pitchFamily="34" charset="0"/>
              </a:rPr>
              <a:t> </a:t>
            </a:r>
            <a:r>
              <a:rPr lang="ky-KG" sz="2000" dirty="0">
                <a:latin typeface="Arial" pitchFamily="34" charset="0"/>
                <a:cs typeface="Arial" pitchFamily="34" charset="0"/>
              </a:rPr>
              <a:t>билим берүү </a:t>
            </a:r>
            <a:r>
              <a:rPr lang="ky-KG" sz="2000" dirty="0">
                <a:latin typeface="Arial" pitchFamily="34" charset="0"/>
                <a:cs typeface="Arial" pitchFamily="34" charset="0"/>
              </a:rPr>
              <a:t>стандарттарынын талаптарын ишке ашырууда:</a:t>
            </a:r>
            <a:endParaRPr lang="ru-RU" sz="2000" dirty="0">
              <a:latin typeface="Arial" pitchFamily="34" charset="0"/>
              <a:cs typeface="Arial" pitchFamily="34" charset="0"/>
            </a:endParaRPr>
          </a:p>
          <a:p>
            <a:pPr marL="342900" indent="-342900">
              <a:buFont typeface="Wingdings" pitchFamily="2" charset="2"/>
              <a:buChar char="§"/>
              <a:defRPr/>
            </a:pPr>
            <a:r>
              <a:rPr lang="ky-KG" sz="2000" dirty="0">
                <a:latin typeface="Arial" pitchFamily="34" charset="0"/>
                <a:cs typeface="Arial" pitchFamily="34" charset="0"/>
              </a:rPr>
              <a:t>башталгыч класстардын мугалимдеринин компетентүүлүк мамиле боюнча билимин тереңдетүү;</a:t>
            </a:r>
          </a:p>
          <a:p>
            <a:pPr marL="342900" indent="-342900">
              <a:buFont typeface="Wingdings" pitchFamily="2" charset="2"/>
              <a:buChar char="§"/>
              <a:defRPr/>
            </a:pPr>
            <a:r>
              <a:rPr lang="ky-KG" sz="2000" dirty="0">
                <a:latin typeface="Arial" pitchFamily="34" charset="0"/>
                <a:cs typeface="Arial" pitchFamily="34" charset="0"/>
              </a:rPr>
              <a:t>негизги жана предметтик </a:t>
            </a:r>
            <a:r>
              <a:rPr lang="ky-KG" sz="2000" dirty="0">
                <a:latin typeface="Arial" pitchFamily="34" charset="0"/>
                <a:cs typeface="Arial" pitchFamily="34" charset="0"/>
              </a:rPr>
              <a:t>стандарттарынын </a:t>
            </a:r>
            <a:r>
              <a:rPr lang="ky-KG" sz="2000" dirty="0">
                <a:latin typeface="Arial" pitchFamily="34" charset="0"/>
                <a:cs typeface="Arial" pitchFamily="34" charset="0"/>
              </a:rPr>
              <a:t>талаптары</a:t>
            </a:r>
            <a:endParaRPr lang="ky-KG" sz="2000" dirty="0">
              <a:latin typeface="Arial" pitchFamily="34" charset="0"/>
              <a:cs typeface="Arial" pitchFamily="34" charset="0"/>
            </a:endParaRPr>
          </a:p>
          <a:p>
            <a:pPr marL="342900" indent="-342900">
              <a:buFont typeface="Wingdings" pitchFamily="2" charset="2"/>
              <a:buChar char="§"/>
              <a:defRPr/>
            </a:pPr>
            <a:r>
              <a:rPr lang="ky-KG" sz="2000" dirty="0">
                <a:latin typeface="Arial" pitchFamily="34" charset="0"/>
                <a:cs typeface="Arial" pitchFamily="34" charset="0"/>
              </a:rPr>
              <a:t>негизги </a:t>
            </a:r>
            <a:r>
              <a:rPr lang="ky-KG" sz="2000" dirty="0">
                <a:latin typeface="Arial" pitchFamily="34" charset="0"/>
                <a:cs typeface="Arial" pitchFamily="34" charset="0"/>
              </a:rPr>
              <a:t>жана предметтик стандарттардын </a:t>
            </a:r>
            <a:r>
              <a:rPr lang="ky-KG" sz="2000" dirty="0">
                <a:latin typeface="Arial" pitchFamily="34" charset="0"/>
                <a:cs typeface="Arial" pitchFamily="34" charset="0"/>
              </a:rPr>
              <a:t>талаптары боюнча окуу </a:t>
            </a:r>
            <a:r>
              <a:rPr lang="ky-KG" sz="2000" dirty="0" smtClean="0">
                <a:latin typeface="Arial" pitchFamily="34" charset="0"/>
                <a:cs typeface="Arial" pitchFamily="34" charset="0"/>
              </a:rPr>
              <a:t>китептерин талдоо (математика окуу китебинин мисалында);</a:t>
            </a:r>
            <a:endParaRPr lang="ky-KG" sz="2000" dirty="0">
              <a:latin typeface="Arial" pitchFamily="34" charset="0"/>
              <a:cs typeface="Arial" pitchFamily="34" charset="0"/>
            </a:endParaRPr>
          </a:p>
          <a:p>
            <a:pPr marL="342900" indent="-342900">
              <a:buFont typeface="Wingdings" pitchFamily="2" charset="2"/>
              <a:buChar char="§"/>
              <a:defRPr/>
            </a:pPr>
            <a:r>
              <a:rPr lang="ky-KG" sz="2000" dirty="0">
                <a:latin typeface="Arial" pitchFamily="34" charset="0"/>
                <a:cs typeface="Arial" pitchFamily="34" charset="0"/>
              </a:rPr>
              <a:t>репродуктивдүү</a:t>
            </a:r>
            <a:r>
              <a:rPr lang="ky-KG" sz="2000" dirty="0">
                <a:latin typeface="Arial" pitchFamily="34" charset="0"/>
                <a:cs typeface="Arial" pitchFamily="34" charset="0"/>
              </a:rPr>
              <a:t>, продуктивдүү жана креативдүү деңгээлдеги </a:t>
            </a:r>
            <a:r>
              <a:rPr lang="ky-KG" sz="2000" dirty="0">
                <a:latin typeface="Arial" pitchFamily="34" charset="0"/>
                <a:cs typeface="Arial" pitchFamily="34" charset="0"/>
              </a:rPr>
              <a:t>тапшырмалар боюнча методикалык жактан колдоо; </a:t>
            </a:r>
          </a:p>
          <a:p>
            <a:pPr>
              <a:defRPr/>
            </a:pPr>
            <a:endParaRPr lang="ky-KG" sz="2000" dirty="0">
              <a:latin typeface="Arial" pitchFamily="34" charset="0"/>
              <a:cs typeface="Arial" pitchFamily="34" charset="0"/>
            </a:endParaRPr>
          </a:p>
        </p:txBody>
      </p:sp>
    </p:spTree>
    <p:extLst>
      <p:ext uri="{BB962C8B-B14F-4D97-AF65-F5344CB8AC3E}">
        <p14:creationId xmlns:p14="http://schemas.microsoft.com/office/powerpoint/2010/main" val="1342018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1"/>
          <p:cNvSpPr>
            <a:spLocks noChangeArrowheads="1"/>
          </p:cNvSpPr>
          <p:nvPr/>
        </p:nvSpPr>
        <p:spPr bwMode="auto">
          <a:xfrm>
            <a:off x="755650" y="908050"/>
            <a:ext cx="8137525"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266700"/>
            <a:r>
              <a:rPr lang="ky-KG" sz="2000" dirty="0"/>
              <a:t>Ал эми </a:t>
            </a:r>
            <a:r>
              <a:rPr lang="ky-KG" sz="2000" i="1" dirty="0"/>
              <a:t>продуктивдүү</a:t>
            </a:r>
            <a:r>
              <a:rPr lang="ky-KG" sz="2000" dirty="0"/>
              <a:t> деңгээлде болсо жаңы билимди аң сезимдүү түшүнүп, үлгү боюнча окуучу колдоно алгандан, ийгилик алып келе тургун, жемишин берүүчү, жигердүү тапшырмалар берилээрин сезип туюп турабыз. </a:t>
            </a:r>
          </a:p>
          <a:p>
            <a:pPr indent="266700"/>
            <a:r>
              <a:rPr lang="ky-KG" sz="2000" dirty="0"/>
              <a:t>Психологдор В.В. Давыдов, Н.Г. Салмина, Д.Б. Эльконин ж.б. лар жемиштүү иш-аракеттерди ачылыш жасоо, ал үчүн илимий түшүнүктөр окуу процессинде колдонулуучу окуу материалдарынын мазмунуна, окуучулар үчүн аткарылуучу тапшырмаларына киргизилүүсү зарыл деп эсепсе, ал эми А.Б.Фурманов «баланын алдына коюлган тапшырманын керектүү чечилүү жолдору сунушталбай, аларды окуучу өзү издеп табуусуна негизделет» - деп айтат. Психологдор Л.Г. Лысюк, Э.Д. Телегина, В.В. Гагай: жаңы билимдерди өзгөртүп түзүүгө жана өнүктүрүүгө карата тапшырма берилбей эле, окуучу өз алдынча ошол иш-аракеттерди аткара алат деп мүнөздөмө берет.</a:t>
            </a:r>
            <a:endParaRPr lang="ru-RU" sz="2000" dirty="0"/>
          </a:p>
        </p:txBody>
      </p:sp>
    </p:spTree>
    <p:extLst>
      <p:ext uri="{BB962C8B-B14F-4D97-AF65-F5344CB8AC3E}">
        <p14:creationId xmlns:p14="http://schemas.microsoft.com/office/powerpoint/2010/main" val="1671731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72" y="-28600"/>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55576" y="1047056"/>
            <a:ext cx="7992888" cy="3785652"/>
          </a:xfrm>
          <a:prstGeom prst="rect">
            <a:avLst/>
          </a:prstGeom>
        </p:spPr>
        <p:txBody>
          <a:bodyPr wrap="square">
            <a:spAutoFit/>
          </a:bodyPr>
          <a:lstStyle/>
          <a:p>
            <a:r>
              <a:rPr lang="ky-KG" sz="2000" dirty="0">
                <a:latin typeface="Arial" pitchFamily="34" charset="0"/>
                <a:cs typeface="Arial" pitchFamily="34" charset="0"/>
              </a:rPr>
              <a:t>Экинчи деңгээлдеги </a:t>
            </a:r>
            <a:r>
              <a:rPr lang="ky-KG" sz="2000" i="1" dirty="0">
                <a:latin typeface="Arial" pitchFamily="34" charset="0"/>
                <a:cs typeface="Arial" pitchFamily="34" charset="0"/>
              </a:rPr>
              <a:t>продуктивдүү</a:t>
            </a:r>
            <a:r>
              <a:rPr lang="ky-KG" sz="2000" dirty="0">
                <a:latin typeface="Arial" pitchFamily="34" charset="0"/>
                <a:cs typeface="Arial" pitchFamily="34" charset="0"/>
              </a:rPr>
              <a:t> (жемиштүү, натыйжалуу, ийгилик жаратуучу) тапшырмалар </a:t>
            </a:r>
            <a:r>
              <a:rPr lang="ky-KG" sz="2000" dirty="0" smtClean="0">
                <a:latin typeface="Arial" pitchFamily="34" charset="0"/>
                <a:cs typeface="Arial" pitchFamily="34" charset="0"/>
              </a:rPr>
              <a:t>окуучунун </a:t>
            </a:r>
            <a:r>
              <a:rPr lang="ky-KG" sz="2000" dirty="0">
                <a:latin typeface="Arial" pitchFamily="34" charset="0"/>
                <a:cs typeface="Arial" pitchFamily="34" charset="0"/>
              </a:rPr>
              <a:t>алган билимин өзгөртүп </a:t>
            </a:r>
            <a:r>
              <a:rPr lang="ky-KG" sz="2000" dirty="0" smtClean="0">
                <a:latin typeface="Arial" pitchFamily="34" charset="0"/>
                <a:cs typeface="Arial" pitchFamily="34" charset="0"/>
              </a:rPr>
              <a:t>түзүү, </a:t>
            </a:r>
            <a:r>
              <a:rPr lang="ky-KG" sz="2000" dirty="0">
                <a:latin typeface="Arial" pitchFamily="34" charset="0"/>
                <a:cs typeface="Arial" pitchFamily="34" charset="0"/>
              </a:rPr>
              <a:t>эрежелерди ар кандай кырдаалдарда колдоно алуу көндүмдөрүн, логикалык ой-жүгүртүүлөрүн өстүрөт</a:t>
            </a:r>
            <a:r>
              <a:rPr lang="ky-KG" sz="2000" dirty="0" smtClean="0">
                <a:latin typeface="Arial" pitchFamily="34" charset="0"/>
                <a:cs typeface="Arial" pitchFamily="34" charset="0"/>
              </a:rPr>
              <a:t>.</a:t>
            </a:r>
          </a:p>
          <a:p>
            <a:r>
              <a:rPr lang="ky-KG" sz="2000" dirty="0">
                <a:latin typeface="Arial" pitchFamily="34" charset="0"/>
                <a:cs typeface="Arial" pitchFamily="34" charset="0"/>
              </a:rPr>
              <a:t>91-бет. 454.  </a:t>
            </a:r>
            <a:r>
              <a:rPr lang="ky-KG" sz="2000" i="1" dirty="0">
                <a:latin typeface="Arial" pitchFamily="34" charset="0"/>
                <a:cs typeface="Arial" pitchFamily="34" charset="0"/>
              </a:rPr>
              <a:t>k</a:t>
            </a:r>
            <a:r>
              <a:rPr lang="ky-KG" sz="2000" dirty="0">
                <a:latin typeface="Arial" pitchFamily="34" charset="0"/>
                <a:cs typeface="Arial" pitchFamily="34" charset="0"/>
              </a:rPr>
              <a:t> • 8  </a:t>
            </a:r>
            <a:r>
              <a:rPr lang="ky-KG" sz="2000" i="1" dirty="0">
                <a:latin typeface="Arial" pitchFamily="34" charset="0"/>
                <a:cs typeface="Arial" pitchFamily="34" charset="0"/>
              </a:rPr>
              <a:t>көбөйтүндүсүнүн</a:t>
            </a:r>
            <a:r>
              <a:rPr lang="ky-KG" sz="2000" dirty="0">
                <a:latin typeface="Arial" pitchFamily="34" charset="0"/>
                <a:cs typeface="Arial" pitchFamily="34" charset="0"/>
              </a:rPr>
              <a:t> </a:t>
            </a:r>
            <a:r>
              <a:rPr lang="ky-KG" sz="2000" i="1" dirty="0">
                <a:latin typeface="Arial" pitchFamily="34" charset="0"/>
                <a:cs typeface="Arial" pitchFamily="34" charset="0"/>
              </a:rPr>
              <a:t>k =9, k = 8 болгондогу маанилерин таап салыштыр.</a:t>
            </a:r>
            <a:endParaRPr lang="ru-RU" sz="2000" dirty="0">
              <a:latin typeface="Arial" pitchFamily="34" charset="0"/>
              <a:cs typeface="Arial" pitchFamily="34" charset="0"/>
            </a:endParaRPr>
          </a:p>
          <a:p>
            <a:r>
              <a:rPr lang="ky-KG" sz="2000" dirty="0">
                <a:latin typeface="Arial" pitchFamily="34" charset="0"/>
                <a:cs typeface="Arial" pitchFamily="34" charset="0"/>
              </a:rPr>
              <a:t>465. </a:t>
            </a:r>
            <a:r>
              <a:rPr lang="ky-KG" sz="2000" i="1" dirty="0">
                <a:latin typeface="Arial" pitchFamily="34" charset="0"/>
                <a:cs typeface="Arial" pitchFamily="34" charset="0"/>
              </a:rPr>
              <a:t>а</a:t>
            </a:r>
            <a:r>
              <a:rPr lang="ky-KG" sz="2000" dirty="0">
                <a:latin typeface="Arial" pitchFamily="34" charset="0"/>
                <a:cs typeface="Arial" pitchFamily="34" charset="0"/>
              </a:rPr>
              <a:t> + 5 = 26 – 1 барабардыгы туура болуш үчүн </a:t>
            </a:r>
            <a:r>
              <a:rPr lang="ky-KG" sz="2000" i="1" dirty="0">
                <a:latin typeface="Arial" pitchFamily="34" charset="0"/>
                <a:cs typeface="Arial" pitchFamily="34" charset="0"/>
              </a:rPr>
              <a:t>а</a:t>
            </a:r>
            <a:r>
              <a:rPr lang="ky-KG" sz="2000" dirty="0">
                <a:latin typeface="Arial" pitchFamily="34" charset="0"/>
                <a:cs typeface="Arial" pitchFamily="34" charset="0"/>
              </a:rPr>
              <a:t> тамгасынын мааниси кандай болушу керек?</a:t>
            </a:r>
            <a:endParaRPr lang="ru-RU" sz="2000" dirty="0">
              <a:latin typeface="Arial" pitchFamily="34" charset="0"/>
              <a:cs typeface="Arial" pitchFamily="34" charset="0"/>
            </a:endParaRPr>
          </a:p>
          <a:p>
            <a:r>
              <a:rPr lang="ky-KG" sz="2000" dirty="0">
                <a:latin typeface="Arial" pitchFamily="34" charset="0"/>
                <a:cs typeface="Arial" pitchFamily="34" charset="0"/>
              </a:rPr>
              <a:t>704. Мисалдардын чыгарылыштарын салыштыр. Кайсынысын туура деп эсептейсин?</a:t>
            </a:r>
            <a:endParaRPr lang="ru-RU" sz="2000" dirty="0">
              <a:latin typeface="Arial" pitchFamily="34" charset="0"/>
              <a:cs typeface="Arial" pitchFamily="34" charset="0"/>
            </a:endParaRPr>
          </a:p>
          <a:p>
            <a:r>
              <a:rPr lang="ky-KG" sz="2000" dirty="0">
                <a:latin typeface="Arial" pitchFamily="34" charset="0"/>
                <a:cs typeface="Arial" pitchFamily="34" charset="0"/>
              </a:rPr>
              <a:t>34 : 4 = 8 (калд. 2)			34 : 4 = 7 (калд. 6)</a:t>
            </a:r>
            <a:endParaRPr lang="ru-RU" sz="2000" dirty="0">
              <a:latin typeface="Arial" pitchFamily="34" charset="0"/>
              <a:cs typeface="Arial" pitchFamily="34" charset="0"/>
            </a:endParaRPr>
          </a:p>
          <a:p>
            <a:r>
              <a:rPr lang="ky-KG" sz="2000" dirty="0">
                <a:latin typeface="Arial" pitchFamily="34" charset="0"/>
                <a:cs typeface="Arial" pitchFamily="34" charset="0"/>
              </a:rPr>
              <a:t>34 – (8 · 4) = 34 – 32 = 2		34 – (7 · 4) = 34 – 28 = 6</a:t>
            </a:r>
            <a:endParaRPr lang="ru-RU" sz="2000" dirty="0">
              <a:latin typeface="Arial" pitchFamily="34" charset="0"/>
              <a:cs typeface="Arial" pitchFamily="34" charset="0"/>
            </a:endParaRPr>
          </a:p>
        </p:txBody>
      </p:sp>
    </p:spTree>
    <p:extLst>
      <p:ext uri="{BB962C8B-B14F-4D97-AF65-F5344CB8AC3E}">
        <p14:creationId xmlns:p14="http://schemas.microsoft.com/office/powerpoint/2010/main" val="24527116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72" y="23976"/>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52756" y="1318320"/>
            <a:ext cx="7488832" cy="3170099"/>
          </a:xfrm>
          <a:prstGeom prst="rect">
            <a:avLst/>
          </a:prstGeom>
        </p:spPr>
        <p:txBody>
          <a:bodyPr wrap="square">
            <a:spAutoFit/>
          </a:bodyPr>
          <a:lstStyle/>
          <a:p>
            <a:pPr marL="342900" lvl="0" indent="-342900">
              <a:buFont typeface="Wingdings" pitchFamily="2" charset="2"/>
              <a:buChar char="ü"/>
            </a:pPr>
            <a:r>
              <a:rPr lang="ky-KG" sz="2000" dirty="0">
                <a:latin typeface="Arial" pitchFamily="34" charset="0"/>
                <a:cs typeface="Arial" pitchFamily="34" charset="0"/>
              </a:rPr>
              <a:t>1 түп алманы коргоо үчүн 8 түп дарак отургузулду. </a:t>
            </a:r>
            <a:r>
              <a:rPr lang="ky-KG" sz="2000" dirty="0" smtClean="0">
                <a:latin typeface="Arial" pitchFamily="34" charset="0"/>
                <a:cs typeface="Arial" pitchFamily="34" charset="0"/>
              </a:rPr>
              <a:t>2 </a:t>
            </a:r>
            <a:r>
              <a:rPr lang="ky-KG" sz="2000" dirty="0">
                <a:latin typeface="Arial" pitchFamily="34" charset="0"/>
                <a:cs typeface="Arial" pitchFamily="34" charset="0"/>
              </a:rPr>
              <a:t>катар алманы коргоо үчүн канча түп дарак керектелет? </a:t>
            </a:r>
            <a:endParaRPr lang="ru-RU" sz="2000" dirty="0">
              <a:latin typeface="Arial" pitchFamily="34" charset="0"/>
              <a:cs typeface="Arial" pitchFamily="34" charset="0"/>
            </a:endParaRPr>
          </a:p>
          <a:p>
            <a:pPr marL="342900" lvl="0" indent="-342900">
              <a:buFont typeface="Wingdings" pitchFamily="2" charset="2"/>
              <a:buChar char="ü"/>
            </a:pPr>
            <a:r>
              <a:rPr lang="ky-KG" sz="2000" dirty="0" smtClean="0">
                <a:latin typeface="Arial" pitchFamily="34" charset="0"/>
                <a:cs typeface="Arial" pitchFamily="34" charset="0"/>
              </a:rPr>
              <a:t>9 түп </a:t>
            </a:r>
            <a:r>
              <a:rPr lang="ky-KG" sz="2000" dirty="0">
                <a:latin typeface="Arial" pitchFamily="34" charset="0"/>
                <a:cs typeface="Arial" pitchFamily="34" charset="0"/>
              </a:rPr>
              <a:t>алма багын отургузуу үчүн канча түп дарак керектелген? Дарактар алмалардан канча эсе көп?</a:t>
            </a:r>
            <a:endParaRPr lang="ru-RU" sz="2000" dirty="0">
              <a:latin typeface="Arial" pitchFamily="34" charset="0"/>
              <a:cs typeface="Arial" pitchFamily="34" charset="0"/>
            </a:endParaRPr>
          </a:p>
          <a:p>
            <a:pPr marL="342900" lvl="0" indent="-342900">
              <a:buFont typeface="Wingdings" pitchFamily="2" charset="2"/>
              <a:buChar char="ü"/>
            </a:pPr>
            <a:r>
              <a:rPr lang="ky-KG" sz="2000" dirty="0">
                <a:latin typeface="Arial" pitchFamily="34" charset="0"/>
                <a:cs typeface="Arial" pitchFamily="34" charset="0"/>
              </a:rPr>
              <a:t>5 катар алма багыт тигүү үчүн канча метр квадрат жер керектелет?</a:t>
            </a:r>
            <a:endParaRPr lang="ru-RU" sz="2000" dirty="0">
              <a:latin typeface="Arial" pitchFamily="34" charset="0"/>
              <a:cs typeface="Arial" pitchFamily="34" charset="0"/>
            </a:endParaRPr>
          </a:p>
          <a:p>
            <a:r>
              <a:rPr lang="ky-KG" sz="2000" dirty="0" smtClean="0">
                <a:latin typeface="Arial" pitchFamily="34" charset="0"/>
                <a:cs typeface="Arial" pitchFamily="34" charset="0"/>
              </a:rPr>
              <a:t>      а</a:t>
            </a:r>
            <a:r>
              <a:rPr lang="ky-KG" sz="2000" dirty="0">
                <a:latin typeface="Arial" pitchFamily="34" charset="0"/>
                <a:cs typeface="Arial" pitchFamily="34" charset="0"/>
              </a:rPr>
              <a:t>) 400 м</a:t>
            </a:r>
            <a:r>
              <a:rPr lang="ky-KG" sz="2000" baseline="30000" dirty="0">
                <a:latin typeface="Arial" pitchFamily="34" charset="0"/>
                <a:cs typeface="Arial" pitchFamily="34" charset="0"/>
              </a:rPr>
              <a:t>2	</a:t>
            </a:r>
            <a:r>
              <a:rPr lang="ky-KG" sz="2000" dirty="0" smtClean="0">
                <a:latin typeface="Arial" pitchFamily="34" charset="0"/>
                <a:cs typeface="Arial" pitchFamily="34" charset="0"/>
              </a:rPr>
              <a:t>б</a:t>
            </a:r>
            <a:r>
              <a:rPr lang="ky-KG" sz="2000" dirty="0">
                <a:latin typeface="Arial" pitchFamily="34" charset="0"/>
                <a:cs typeface="Arial" pitchFamily="34" charset="0"/>
              </a:rPr>
              <a:t>) 576 м</a:t>
            </a:r>
            <a:r>
              <a:rPr lang="ky-KG" sz="2000" baseline="30000" dirty="0">
                <a:latin typeface="Arial" pitchFamily="34" charset="0"/>
                <a:cs typeface="Arial" pitchFamily="34" charset="0"/>
              </a:rPr>
              <a:t>2</a:t>
            </a:r>
            <a:r>
              <a:rPr lang="ky-KG" sz="2000" dirty="0">
                <a:latin typeface="Arial" pitchFamily="34" charset="0"/>
                <a:cs typeface="Arial" pitchFamily="34" charset="0"/>
              </a:rPr>
              <a:t>	</a:t>
            </a:r>
            <a:r>
              <a:rPr lang="ky-KG" sz="2000" dirty="0" smtClean="0">
                <a:latin typeface="Arial" pitchFamily="34" charset="0"/>
                <a:cs typeface="Arial" pitchFamily="34" charset="0"/>
              </a:rPr>
              <a:t>в</a:t>
            </a:r>
            <a:r>
              <a:rPr lang="ky-KG" sz="2000" dirty="0">
                <a:latin typeface="Arial" pitchFamily="34" charset="0"/>
                <a:cs typeface="Arial" pitchFamily="34" charset="0"/>
              </a:rPr>
              <a:t>) 625 м</a:t>
            </a:r>
            <a:r>
              <a:rPr lang="ky-KG" sz="2000" baseline="30000" dirty="0">
                <a:latin typeface="Arial" pitchFamily="34" charset="0"/>
                <a:cs typeface="Arial" pitchFamily="34" charset="0"/>
              </a:rPr>
              <a:t>2</a:t>
            </a:r>
            <a:r>
              <a:rPr lang="ky-KG" sz="2000" dirty="0">
                <a:latin typeface="Arial" pitchFamily="34" charset="0"/>
                <a:cs typeface="Arial" pitchFamily="34" charset="0"/>
              </a:rPr>
              <a:t>	</a:t>
            </a:r>
            <a:r>
              <a:rPr lang="ky-KG" sz="2000" b="1" i="1" dirty="0" smtClean="0">
                <a:latin typeface="Arial" pitchFamily="34" charset="0"/>
                <a:cs typeface="Arial" pitchFamily="34" charset="0"/>
              </a:rPr>
              <a:t>г</a:t>
            </a:r>
            <a:r>
              <a:rPr lang="ky-KG" sz="2000" dirty="0">
                <a:latin typeface="Arial" pitchFamily="34" charset="0"/>
                <a:cs typeface="Arial" pitchFamily="34" charset="0"/>
              </a:rPr>
              <a:t>) 784 м</a:t>
            </a:r>
            <a:r>
              <a:rPr lang="ky-KG" sz="2000" baseline="30000" dirty="0">
                <a:latin typeface="Arial" pitchFamily="34" charset="0"/>
                <a:cs typeface="Arial" pitchFamily="34" charset="0"/>
              </a:rPr>
              <a:t>2</a:t>
            </a:r>
            <a:endParaRPr lang="ru-RU" sz="2000" dirty="0">
              <a:latin typeface="Arial" pitchFamily="34" charset="0"/>
              <a:cs typeface="Arial" pitchFamily="34" charset="0"/>
            </a:endParaRPr>
          </a:p>
          <a:p>
            <a:pPr marL="342900" indent="-342900">
              <a:buFont typeface="Wingdings" pitchFamily="2" charset="2"/>
              <a:buChar char="ü"/>
            </a:pPr>
            <a:r>
              <a:rPr lang="ky-KG" sz="2000" dirty="0">
                <a:latin typeface="Arial" pitchFamily="34" charset="0"/>
                <a:cs typeface="Arial" pitchFamily="34" charset="0"/>
              </a:rPr>
              <a:t>3) канча катар алма отургузулганда четиндеги дарактардын саны менен отургузулган алмалардын саны бирдей болот?</a:t>
            </a:r>
            <a:endParaRPr lang="ru-RU" sz="2000" dirty="0">
              <a:latin typeface="Arial" pitchFamily="34" charset="0"/>
              <a:cs typeface="Arial" pitchFamily="34" charset="0"/>
            </a:endParaRPr>
          </a:p>
        </p:txBody>
      </p:sp>
      <p:pic>
        <p:nvPicPr>
          <p:cNvPr id="4"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072" y="176376"/>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647378" y="933520"/>
            <a:ext cx="8101086" cy="5663089"/>
          </a:xfrm>
          <a:prstGeom prst="rect">
            <a:avLst/>
          </a:prstGeom>
        </p:spPr>
        <p:txBody>
          <a:bodyPr wrap="square">
            <a:spAutoFit/>
          </a:bodyPr>
          <a:lstStyle/>
          <a:p>
            <a:pPr marL="723900" indent="-723900">
              <a:defRPr/>
            </a:pPr>
            <a:r>
              <a:rPr lang="ky-KG" sz="1900" b="1" dirty="0"/>
              <a:t>1037.</a:t>
            </a:r>
            <a:r>
              <a:rPr lang="ky-KG" sz="1900" dirty="0"/>
              <a:t> Эгерде 1 м</a:t>
            </a:r>
            <a:r>
              <a:rPr lang="ky-KG" sz="1900" baseline="30000" dirty="0"/>
              <a:t>2</a:t>
            </a:r>
            <a:r>
              <a:rPr lang="ky-KG" sz="1900" dirty="0"/>
              <a:t> дубалга 100 кыш керектелсе, анда узуну 6 м, туурасы 4 м жана бийиктиги 3 м болгон гаражды куруу үчүн канча кыш керектелет?</a:t>
            </a:r>
            <a:endParaRPr lang="ru-RU" sz="1900" dirty="0"/>
          </a:p>
          <a:p>
            <a:pPr marL="723900" indent="-723900">
              <a:defRPr/>
            </a:pPr>
            <a:r>
              <a:rPr lang="ky-KG" sz="1900" dirty="0" smtClean="0"/>
              <a:t>	Бул </a:t>
            </a:r>
            <a:r>
              <a:rPr lang="ky-KG" sz="1900" dirty="0"/>
              <a:t>маселени чыгаруу окуучуну ойлонтот. Анткени, алгач гараждын дубалдарынын аянтын, андан кийин ошол аянтка керектелүүчү кыштын санын </a:t>
            </a:r>
            <a:r>
              <a:rPr lang="ky-KG" sz="1900" dirty="0" smtClean="0"/>
              <a:t>табылат</a:t>
            </a:r>
            <a:r>
              <a:rPr lang="ky-KG" sz="1900" dirty="0"/>
              <a:t>. </a:t>
            </a:r>
            <a:r>
              <a:rPr lang="ky-KG" sz="1900" dirty="0"/>
              <a:t>Мындай маселени чыгаруу кыйынчылык туудурат.</a:t>
            </a:r>
          </a:p>
          <a:p>
            <a:pPr indent="444500">
              <a:defRPr/>
            </a:pPr>
            <a:r>
              <a:rPr lang="ky-KG" sz="1900" dirty="0" smtClean="0"/>
              <a:t>Жалпы туюнтма т</a:t>
            </a:r>
            <a:r>
              <a:rPr lang="ky-KG" sz="2000" dirty="0" smtClean="0"/>
              <a:t>үзөлү</a:t>
            </a:r>
            <a:r>
              <a:rPr lang="ky-KG" sz="1900" dirty="0" smtClean="0"/>
              <a:t>:    (</a:t>
            </a:r>
            <a:r>
              <a:rPr lang="ky-KG" sz="1900" dirty="0"/>
              <a:t>3 · 6 · 2 + 4 · 3) · 100 = 4800</a:t>
            </a:r>
            <a:endParaRPr lang="ru-RU" sz="1900" dirty="0"/>
          </a:p>
          <a:p>
            <a:pPr marL="355600" indent="-355600">
              <a:defRPr/>
            </a:pPr>
            <a:r>
              <a:rPr lang="ky-KG" sz="1900" dirty="0"/>
              <a:t>1) </a:t>
            </a:r>
            <a:r>
              <a:rPr lang="ky-KG" sz="1900" dirty="0" smtClean="0"/>
              <a:t>кашаанын </a:t>
            </a:r>
            <a:r>
              <a:rPr lang="ky-KG" sz="1900" dirty="0"/>
              <a:t>ичиндеги амалды аткаралы: 3 · 6 = 18 (м</a:t>
            </a:r>
            <a:r>
              <a:rPr lang="ky-KG" sz="1900" baseline="30000" dirty="0"/>
              <a:t>2</a:t>
            </a:r>
            <a:r>
              <a:rPr lang="ky-KG" sz="1900" dirty="0"/>
              <a:t>) – гараждын капталындагы бир дубалынын </a:t>
            </a:r>
            <a:r>
              <a:rPr lang="ky-KG" sz="1900" dirty="0" smtClean="0"/>
              <a:t>аянты, </a:t>
            </a:r>
            <a:endParaRPr lang="ru-RU" sz="1900" dirty="0"/>
          </a:p>
          <a:p>
            <a:pPr marL="355600" indent="-355600">
              <a:defRPr/>
            </a:pPr>
            <a:r>
              <a:rPr lang="ky-KG" sz="1900" dirty="0"/>
              <a:t>2) кийинки кашаанын ичиндеги амалды аткаралы: 18 · 2 = 36 (м</a:t>
            </a:r>
            <a:r>
              <a:rPr lang="ky-KG" sz="1900" baseline="30000" dirty="0"/>
              <a:t>2</a:t>
            </a:r>
            <a:r>
              <a:rPr lang="ky-KG" sz="1900" dirty="0"/>
              <a:t>) – гараждын капталындагы эки дубалдарынын аянты </a:t>
            </a:r>
            <a:endParaRPr lang="ru-RU" sz="1900" dirty="0"/>
          </a:p>
          <a:p>
            <a:pPr marL="355600" indent="-355600">
              <a:defRPr/>
            </a:pPr>
            <a:r>
              <a:rPr lang="ky-KG" sz="1900" dirty="0"/>
              <a:t>3) гаражды түпкү дубалынын аянтын табалы:    4 · 3 = 12 (м</a:t>
            </a:r>
            <a:r>
              <a:rPr lang="ky-KG" sz="1900" baseline="30000" dirty="0"/>
              <a:t>2</a:t>
            </a:r>
            <a:r>
              <a:rPr lang="ky-KG" sz="1900" dirty="0"/>
              <a:t>)</a:t>
            </a:r>
            <a:endParaRPr lang="ru-RU" sz="1900" dirty="0"/>
          </a:p>
          <a:p>
            <a:pPr marL="355600" indent="-355600">
              <a:defRPr/>
            </a:pPr>
            <a:r>
              <a:rPr lang="ky-KG" sz="1900" dirty="0"/>
              <a:t>4) гараждын 2 капал жана түпкү дубалдарынын аянттарынын жалпы суммасын табалы: 36 + 12 = 48 (м</a:t>
            </a:r>
            <a:r>
              <a:rPr lang="ky-KG" sz="1900" baseline="30000" dirty="0"/>
              <a:t>2</a:t>
            </a:r>
            <a:r>
              <a:rPr lang="ky-KG" sz="1900" dirty="0"/>
              <a:t>)	</a:t>
            </a:r>
            <a:endParaRPr lang="ru-RU" sz="1900" dirty="0"/>
          </a:p>
          <a:p>
            <a:pPr marL="355600" indent="-355600">
              <a:defRPr/>
            </a:pPr>
            <a:r>
              <a:rPr lang="ky-KG" sz="1900" dirty="0"/>
              <a:t>5) 1 м</a:t>
            </a:r>
            <a:r>
              <a:rPr lang="ky-KG" sz="1900" baseline="30000" dirty="0"/>
              <a:t>2</a:t>
            </a:r>
            <a:r>
              <a:rPr lang="ky-KG" sz="1900" dirty="0"/>
              <a:t> аянтка 100 кыш керектелсе, анда 48 · 100 = 4800 (кыш).</a:t>
            </a:r>
            <a:endParaRPr lang="ru-RU" sz="1900" dirty="0"/>
          </a:p>
          <a:p>
            <a:pPr>
              <a:defRPr/>
            </a:pPr>
            <a:r>
              <a:rPr lang="ky-KG" sz="1900" dirty="0"/>
              <a:t>     Жообу: 4800 кыш.</a:t>
            </a:r>
          </a:p>
          <a:p>
            <a:pPr indent="355600">
              <a:defRPr/>
            </a:pPr>
            <a:r>
              <a:rPr lang="ky-KG" sz="1900" dirty="0"/>
              <a:t>Өзгөртүп түзүүгө окуу китептериндеги маселеге суроо кой, маселенин суроосун өзгөрт сыяктуу тапшырмалар да кирет. </a:t>
            </a:r>
            <a:endParaRPr lang="ru-RU" dirty="0"/>
          </a:p>
        </p:txBody>
      </p:sp>
    </p:spTree>
    <p:extLst>
      <p:ext uri="{BB962C8B-B14F-4D97-AF65-F5344CB8AC3E}">
        <p14:creationId xmlns:p14="http://schemas.microsoft.com/office/powerpoint/2010/main" val="2879200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72" y="-28600"/>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051718" y="465117"/>
            <a:ext cx="5325047" cy="400110"/>
          </a:xfrm>
          <a:prstGeom prst="rect">
            <a:avLst/>
          </a:prstGeom>
        </p:spPr>
        <p:txBody>
          <a:bodyPr wrap="none">
            <a:spAutoFit/>
          </a:bodyPr>
          <a:lstStyle/>
          <a:p>
            <a:r>
              <a:rPr lang="ky-KG" sz="2000" b="1" dirty="0">
                <a:latin typeface="Arial" pitchFamily="34" charset="0"/>
                <a:cs typeface="Arial" pitchFamily="34" charset="0"/>
              </a:rPr>
              <a:t>Креативдүү</a:t>
            </a:r>
            <a:r>
              <a:rPr lang="ky-KG" sz="2000" dirty="0">
                <a:latin typeface="Arial" pitchFamily="34" charset="0"/>
                <a:cs typeface="Arial" pitchFamily="34" charset="0"/>
              </a:rPr>
              <a:t> (чыгармачыл) </a:t>
            </a:r>
            <a:r>
              <a:rPr lang="ky-KG" sz="2000" b="1" dirty="0">
                <a:latin typeface="Arial" pitchFamily="34" charset="0"/>
                <a:cs typeface="Arial" pitchFamily="34" charset="0"/>
              </a:rPr>
              <a:t>тапшырмалар</a:t>
            </a:r>
            <a:r>
              <a:rPr lang="ky-KG" sz="2000" dirty="0">
                <a:latin typeface="Arial" pitchFamily="34" charset="0"/>
                <a:cs typeface="Arial" pitchFamily="34" charset="0"/>
              </a:rPr>
              <a:t> </a:t>
            </a:r>
            <a:endParaRPr lang="ru-RU" sz="2000" dirty="0">
              <a:latin typeface="Arial" pitchFamily="34" charset="0"/>
              <a:cs typeface="Arial" pitchFamily="34" charset="0"/>
            </a:endParaRPr>
          </a:p>
        </p:txBody>
      </p:sp>
      <p:sp>
        <p:nvSpPr>
          <p:cNvPr id="3" name="Прямоугольник 2"/>
          <p:cNvSpPr/>
          <p:nvPr/>
        </p:nvSpPr>
        <p:spPr>
          <a:xfrm>
            <a:off x="683568" y="1052736"/>
            <a:ext cx="7920880" cy="5109091"/>
          </a:xfrm>
          <a:prstGeom prst="rect">
            <a:avLst/>
          </a:prstGeom>
        </p:spPr>
        <p:txBody>
          <a:bodyPr wrap="square">
            <a:spAutoFit/>
          </a:bodyPr>
          <a:lstStyle/>
          <a:p>
            <a:r>
              <a:rPr lang="ky-KG" sz="2000" b="1" dirty="0"/>
              <a:t>1-маселе.</a:t>
            </a:r>
            <a:r>
              <a:rPr lang="ky-KG" sz="2000" dirty="0"/>
              <a:t> Бексултан квадрат формасында алма багын тикти. Алманын көчөттөрүн жаныбарлардын жеп, тебелеп кетпөөсү, балдардын сындырбоосу үчүн алма багын башка дарактар менен курчап отургузду. Алмалардын ортосундагы жана алмадан четиндеги дарактарга чейин 4 метрден аралык калтырылган. Ал жыл сайын алма багын кеңейтип отурган.</a:t>
            </a:r>
            <a:endParaRPr lang="ru-RU" sz="2000" dirty="0"/>
          </a:p>
          <a:p>
            <a:r>
              <a:rPr lang="ky-KG" sz="2000" dirty="0"/>
              <a:t>Төмөндө бактарды отургузуунун сүрөттөрү берилди. Анда алма чекит менен, ал эми башка дарактар </a:t>
            </a:r>
            <a:r>
              <a:rPr lang="ky-KG" sz="2000" i="1" dirty="0"/>
              <a:t>х</a:t>
            </a:r>
            <a:r>
              <a:rPr lang="ky-KG" sz="2000" dirty="0"/>
              <a:t> тамгасы менен берилген.</a:t>
            </a:r>
            <a:endParaRPr lang="ru-RU" sz="2000" dirty="0"/>
          </a:p>
          <a:p>
            <a:r>
              <a:rPr lang="ky-KG" sz="2000" dirty="0"/>
              <a:t> </a:t>
            </a:r>
            <a:r>
              <a:rPr lang="ky-KG" sz="2000" dirty="0" smtClean="0"/>
              <a:t> </a:t>
            </a:r>
            <a:r>
              <a:rPr lang="ky-KG" sz="2000" dirty="0"/>
              <a:t>1түп алма        4 түп алма	                     9 түп алма</a:t>
            </a:r>
            <a:endParaRPr lang="ru-RU" sz="2000" dirty="0"/>
          </a:p>
          <a:p>
            <a:r>
              <a:rPr lang="en-US" sz="2000" dirty="0"/>
              <a:t>n</a:t>
            </a:r>
            <a:r>
              <a:rPr lang="ru-RU" sz="2000" dirty="0"/>
              <a:t>=</a:t>
            </a:r>
            <a:r>
              <a:rPr lang="ky-KG" sz="2000" dirty="0"/>
              <a:t>1 катар	</a:t>
            </a:r>
            <a:r>
              <a:rPr lang="en-US" sz="2000" dirty="0"/>
              <a:t>n</a:t>
            </a:r>
            <a:r>
              <a:rPr lang="ru-RU" sz="2000" dirty="0"/>
              <a:t> = 2 катар	</a:t>
            </a:r>
            <a:r>
              <a:rPr lang="en-US" sz="2000" dirty="0" smtClean="0"/>
              <a:t>n</a:t>
            </a:r>
            <a:r>
              <a:rPr lang="ru-RU" sz="2000" dirty="0" smtClean="0"/>
              <a:t> </a:t>
            </a:r>
            <a:r>
              <a:rPr lang="ru-RU" sz="2000" dirty="0"/>
              <a:t>= 3</a:t>
            </a:r>
            <a:r>
              <a:rPr lang="ky-KG" sz="2000" dirty="0"/>
              <a:t>	 катар</a:t>
            </a:r>
            <a:endParaRPr lang="ru-RU" sz="2000" dirty="0"/>
          </a:p>
          <a:p>
            <a:r>
              <a:rPr lang="ky-KG" dirty="0"/>
              <a:t>х  х  х		   х  х  х  х  х		х  х  х  х  х  х  х  </a:t>
            </a:r>
            <a:endParaRPr lang="ru-RU" dirty="0"/>
          </a:p>
          <a:p>
            <a:r>
              <a:rPr lang="ky-KG" dirty="0"/>
              <a:t>х  •   х	  </a:t>
            </a:r>
            <a:r>
              <a:rPr lang="ky-KG" dirty="0" smtClean="0"/>
              <a:t>                  </a:t>
            </a:r>
            <a:r>
              <a:rPr lang="ky-KG" dirty="0"/>
              <a:t>х  •  </a:t>
            </a:r>
            <a:r>
              <a:rPr lang="ky-KG" dirty="0" smtClean="0"/>
              <a:t>    </a:t>
            </a:r>
            <a:r>
              <a:rPr lang="ky-KG" dirty="0"/>
              <a:t>•  х		х  •   </a:t>
            </a:r>
            <a:r>
              <a:rPr lang="ky-KG" dirty="0" smtClean="0"/>
              <a:t>   </a:t>
            </a:r>
            <a:r>
              <a:rPr lang="ky-KG" dirty="0"/>
              <a:t>•    </a:t>
            </a:r>
            <a:r>
              <a:rPr lang="ky-KG" dirty="0" smtClean="0"/>
              <a:t>  </a:t>
            </a:r>
            <a:r>
              <a:rPr lang="ky-KG" dirty="0"/>
              <a:t>•  х</a:t>
            </a:r>
            <a:endParaRPr lang="ru-RU" dirty="0"/>
          </a:p>
          <a:p>
            <a:r>
              <a:rPr lang="ky-KG" dirty="0"/>
              <a:t>х  х  х		   х       </a:t>
            </a:r>
            <a:r>
              <a:rPr lang="ky-KG" dirty="0" smtClean="0"/>
              <a:t>       </a:t>
            </a:r>
            <a:r>
              <a:rPr lang="ky-KG" dirty="0"/>
              <a:t>х	                 </a:t>
            </a:r>
            <a:r>
              <a:rPr lang="ky-KG" dirty="0" smtClean="0"/>
              <a:t> х                      </a:t>
            </a:r>
            <a:r>
              <a:rPr lang="ky-KG" dirty="0"/>
              <a:t>х</a:t>
            </a:r>
            <a:endParaRPr lang="ru-RU" dirty="0"/>
          </a:p>
          <a:p>
            <a:r>
              <a:rPr lang="ky-KG" dirty="0"/>
              <a:t>               </a:t>
            </a:r>
            <a:r>
              <a:rPr lang="ky-KG" dirty="0" smtClean="0"/>
              <a:t>                       х  </a:t>
            </a:r>
            <a:r>
              <a:rPr lang="ky-KG" dirty="0"/>
              <a:t>•  </a:t>
            </a:r>
            <a:r>
              <a:rPr lang="ky-KG" dirty="0" smtClean="0"/>
              <a:t>    </a:t>
            </a:r>
            <a:r>
              <a:rPr lang="ky-KG" dirty="0"/>
              <a:t>•  х 		</a:t>
            </a:r>
            <a:r>
              <a:rPr lang="ky-KG" dirty="0" smtClean="0"/>
              <a:t> х  </a:t>
            </a:r>
            <a:r>
              <a:rPr lang="ky-KG" dirty="0"/>
              <a:t>•   </a:t>
            </a:r>
            <a:r>
              <a:rPr lang="ky-KG" dirty="0" smtClean="0"/>
              <a:t>   </a:t>
            </a:r>
            <a:r>
              <a:rPr lang="ky-KG" dirty="0"/>
              <a:t>•    </a:t>
            </a:r>
            <a:r>
              <a:rPr lang="ky-KG" dirty="0" smtClean="0"/>
              <a:t>  </a:t>
            </a:r>
            <a:r>
              <a:rPr lang="ky-KG" dirty="0"/>
              <a:t>•  х </a:t>
            </a:r>
            <a:endParaRPr lang="ru-RU" dirty="0"/>
          </a:p>
          <a:p>
            <a:r>
              <a:rPr lang="ky-KG" dirty="0"/>
              <a:t>              </a:t>
            </a:r>
            <a:r>
              <a:rPr lang="ky-KG" dirty="0" smtClean="0"/>
              <a:t>                        х  </a:t>
            </a:r>
            <a:r>
              <a:rPr lang="ky-KG" dirty="0"/>
              <a:t>х  х  х  х		</a:t>
            </a:r>
            <a:r>
              <a:rPr lang="ky-KG" dirty="0" smtClean="0"/>
              <a:t> х                      </a:t>
            </a:r>
            <a:r>
              <a:rPr lang="ky-KG" dirty="0"/>
              <a:t>х</a:t>
            </a:r>
            <a:endParaRPr lang="ru-RU" dirty="0"/>
          </a:p>
          <a:p>
            <a:r>
              <a:rPr lang="ky-KG" dirty="0" smtClean="0"/>
              <a:t>					 х  </a:t>
            </a:r>
            <a:r>
              <a:rPr lang="ky-KG" dirty="0"/>
              <a:t>•    </a:t>
            </a:r>
            <a:r>
              <a:rPr lang="ky-KG" dirty="0" smtClean="0"/>
              <a:t>  </a:t>
            </a:r>
            <a:r>
              <a:rPr lang="ky-KG" dirty="0"/>
              <a:t>•   </a:t>
            </a:r>
            <a:r>
              <a:rPr lang="ky-KG" dirty="0" smtClean="0"/>
              <a:t>   </a:t>
            </a:r>
            <a:r>
              <a:rPr lang="ky-KG" dirty="0"/>
              <a:t>•  х</a:t>
            </a:r>
            <a:endParaRPr lang="ru-RU" dirty="0"/>
          </a:p>
          <a:p>
            <a:r>
              <a:rPr lang="ky-KG" dirty="0" smtClean="0"/>
              <a:t>					 х  </a:t>
            </a:r>
            <a:r>
              <a:rPr lang="ky-KG" dirty="0"/>
              <a:t>х  х  х  х  х  </a:t>
            </a:r>
            <a:r>
              <a:rPr lang="ky-KG" dirty="0" smtClean="0"/>
              <a:t>х </a:t>
            </a:r>
            <a:endParaRPr lang="ru-RU" dirty="0"/>
          </a:p>
        </p:txBody>
      </p:sp>
    </p:spTree>
    <p:extLst>
      <p:ext uri="{BB962C8B-B14F-4D97-AF65-F5344CB8AC3E}">
        <p14:creationId xmlns:p14="http://schemas.microsoft.com/office/powerpoint/2010/main" val="4109808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72" y="23976"/>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52756" y="1318320"/>
            <a:ext cx="7488832" cy="3170099"/>
          </a:xfrm>
          <a:prstGeom prst="rect">
            <a:avLst/>
          </a:prstGeom>
        </p:spPr>
        <p:txBody>
          <a:bodyPr wrap="square">
            <a:spAutoFit/>
          </a:bodyPr>
          <a:lstStyle/>
          <a:p>
            <a:pPr marL="342900" lvl="0" indent="-342900">
              <a:buFont typeface="Wingdings" pitchFamily="2" charset="2"/>
              <a:buChar char="ü"/>
            </a:pPr>
            <a:r>
              <a:rPr lang="ky-KG" sz="2000" dirty="0">
                <a:latin typeface="Arial" pitchFamily="34" charset="0"/>
                <a:cs typeface="Arial" pitchFamily="34" charset="0"/>
              </a:rPr>
              <a:t>1 түп алманы коргоо үчүн 8 түп дарак отургузулду. </a:t>
            </a:r>
            <a:r>
              <a:rPr lang="ky-KG" sz="2000" dirty="0" smtClean="0">
                <a:latin typeface="Arial" pitchFamily="34" charset="0"/>
                <a:cs typeface="Arial" pitchFamily="34" charset="0"/>
              </a:rPr>
              <a:t>2 </a:t>
            </a:r>
            <a:r>
              <a:rPr lang="ky-KG" sz="2000" dirty="0">
                <a:latin typeface="Arial" pitchFamily="34" charset="0"/>
                <a:cs typeface="Arial" pitchFamily="34" charset="0"/>
              </a:rPr>
              <a:t>катар алманы коргоо үчүн канча түп дарак керектелет? </a:t>
            </a:r>
            <a:endParaRPr lang="ru-RU" sz="2000" dirty="0">
              <a:latin typeface="Arial" pitchFamily="34" charset="0"/>
              <a:cs typeface="Arial" pitchFamily="34" charset="0"/>
            </a:endParaRPr>
          </a:p>
          <a:p>
            <a:pPr marL="342900" lvl="0" indent="-342900">
              <a:buFont typeface="Wingdings" pitchFamily="2" charset="2"/>
              <a:buChar char="ü"/>
            </a:pPr>
            <a:r>
              <a:rPr lang="ky-KG" sz="2000" dirty="0" smtClean="0">
                <a:latin typeface="Arial" pitchFamily="34" charset="0"/>
                <a:cs typeface="Arial" pitchFamily="34" charset="0"/>
              </a:rPr>
              <a:t>9 түп </a:t>
            </a:r>
            <a:r>
              <a:rPr lang="ky-KG" sz="2000" dirty="0">
                <a:latin typeface="Arial" pitchFamily="34" charset="0"/>
                <a:cs typeface="Arial" pitchFamily="34" charset="0"/>
              </a:rPr>
              <a:t>алма багын отургузуу үчүн канча түп дарак керектелген? Дарактар алмалардан канча эсе көп?</a:t>
            </a:r>
            <a:endParaRPr lang="ru-RU" sz="2000" dirty="0">
              <a:latin typeface="Arial" pitchFamily="34" charset="0"/>
              <a:cs typeface="Arial" pitchFamily="34" charset="0"/>
            </a:endParaRPr>
          </a:p>
          <a:p>
            <a:pPr marL="342900" lvl="0" indent="-342900">
              <a:buFont typeface="Wingdings" pitchFamily="2" charset="2"/>
              <a:buChar char="ü"/>
            </a:pPr>
            <a:r>
              <a:rPr lang="ky-KG" sz="2000" dirty="0">
                <a:latin typeface="Arial" pitchFamily="34" charset="0"/>
                <a:cs typeface="Arial" pitchFamily="34" charset="0"/>
              </a:rPr>
              <a:t>5 катар алма багыт тигүү үчүн канча метр квадрат жер керектелет?</a:t>
            </a:r>
            <a:endParaRPr lang="ru-RU" sz="2000" dirty="0">
              <a:latin typeface="Arial" pitchFamily="34" charset="0"/>
              <a:cs typeface="Arial" pitchFamily="34" charset="0"/>
            </a:endParaRPr>
          </a:p>
          <a:p>
            <a:r>
              <a:rPr lang="ky-KG" sz="2000" dirty="0" smtClean="0">
                <a:latin typeface="Arial" pitchFamily="34" charset="0"/>
                <a:cs typeface="Arial" pitchFamily="34" charset="0"/>
              </a:rPr>
              <a:t>      а</a:t>
            </a:r>
            <a:r>
              <a:rPr lang="ky-KG" sz="2000" dirty="0">
                <a:latin typeface="Arial" pitchFamily="34" charset="0"/>
                <a:cs typeface="Arial" pitchFamily="34" charset="0"/>
              </a:rPr>
              <a:t>) 400 м</a:t>
            </a:r>
            <a:r>
              <a:rPr lang="ky-KG" sz="2000" baseline="30000" dirty="0">
                <a:latin typeface="Arial" pitchFamily="34" charset="0"/>
                <a:cs typeface="Arial" pitchFamily="34" charset="0"/>
              </a:rPr>
              <a:t>2	</a:t>
            </a:r>
            <a:r>
              <a:rPr lang="ky-KG" sz="2000" dirty="0" smtClean="0">
                <a:latin typeface="Arial" pitchFamily="34" charset="0"/>
                <a:cs typeface="Arial" pitchFamily="34" charset="0"/>
              </a:rPr>
              <a:t>б</a:t>
            </a:r>
            <a:r>
              <a:rPr lang="ky-KG" sz="2000" dirty="0">
                <a:latin typeface="Arial" pitchFamily="34" charset="0"/>
                <a:cs typeface="Arial" pitchFamily="34" charset="0"/>
              </a:rPr>
              <a:t>) 576 м</a:t>
            </a:r>
            <a:r>
              <a:rPr lang="ky-KG" sz="2000" baseline="30000" dirty="0">
                <a:latin typeface="Arial" pitchFamily="34" charset="0"/>
                <a:cs typeface="Arial" pitchFamily="34" charset="0"/>
              </a:rPr>
              <a:t>2</a:t>
            </a:r>
            <a:r>
              <a:rPr lang="ky-KG" sz="2000" dirty="0">
                <a:latin typeface="Arial" pitchFamily="34" charset="0"/>
                <a:cs typeface="Arial" pitchFamily="34" charset="0"/>
              </a:rPr>
              <a:t>	</a:t>
            </a:r>
            <a:r>
              <a:rPr lang="ky-KG" sz="2000" dirty="0" smtClean="0">
                <a:latin typeface="Arial" pitchFamily="34" charset="0"/>
                <a:cs typeface="Arial" pitchFamily="34" charset="0"/>
              </a:rPr>
              <a:t>в</a:t>
            </a:r>
            <a:r>
              <a:rPr lang="ky-KG" sz="2000" dirty="0">
                <a:latin typeface="Arial" pitchFamily="34" charset="0"/>
                <a:cs typeface="Arial" pitchFamily="34" charset="0"/>
              </a:rPr>
              <a:t>) 625 м</a:t>
            </a:r>
            <a:r>
              <a:rPr lang="ky-KG" sz="2000" baseline="30000" dirty="0">
                <a:latin typeface="Arial" pitchFamily="34" charset="0"/>
                <a:cs typeface="Arial" pitchFamily="34" charset="0"/>
              </a:rPr>
              <a:t>2</a:t>
            </a:r>
            <a:r>
              <a:rPr lang="ky-KG" sz="2000" dirty="0">
                <a:latin typeface="Arial" pitchFamily="34" charset="0"/>
                <a:cs typeface="Arial" pitchFamily="34" charset="0"/>
              </a:rPr>
              <a:t>	</a:t>
            </a:r>
            <a:r>
              <a:rPr lang="ky-KG" sz="2000" b="1" i="1" dirty="0" smtClean="0">
                <a:latin typeface="Arial" pitchFamily="34" charset="0"/>
                <a:cs typeface="Arial" pitchFamily="34" charset="0"/>
              </a:rPr>
              <a:t>г</a:t>
            </a:r>
            <a:r>
              <a:rPr lang="ky-KG" sz="2000" dirty="0">
                <a:latin typeface="Arial" pitchFamily="34" charset="0"/>
                <a:cs typeface="Arial" pitchFamily="34" charset="0"/>
              </a:rPr>
              <a:t>) 784 м</a:t>
            </a:r>
            <a:r>
              <a:rPr lang="ky-KG" sz="2000" baseline="30000" dirty="0">
                <a:latin typeface="Arial" pitchFamily="34" charset="0"/>
                <a:cs typeface="Arial" pitchFamily="34" charset="0"/>
              </a:rPr>
              <a:t>2</a:t>
            </a:r>
            <a:endParaRPr lang="ru-RU" sz="2000" dirty="0">
              <a:latin typeface="Arial" pitchFamily="34" charset="0"/>
              <a:cs typeface="Arial" pitchFamily="34" charset="0"/>
            </a:endParaRPr>
          </a:p>
          <a:p>
            <a:pPr marL="342900" indent="-342900">
              <a:buFont typeface="Wingdings" pitchFamily="2" charset="2"/>
              <a:buChar char="ü"/>
            </a:pPr>
            <a:r>
              <a:rPr lang="ky-KG" sz="2000" dirty="0">
                <a:latin typeface="Arial" pitchFamily="34" charset="0"/>
                <a:cs typeface="Arial" pitchFamily="34" charset="0"/>
              </a:rPr>
              <a:t>3) канча катар алма отургузулганда четиндеги дарактардын саны менен отургузулган алмалардын саны бирдей болот?</a:t>
            </a:r>
            <a:endParaRPr lang="ru-RU" sz="2000" dirty="0">
              <a:latin typeface="Arial" pitchFamily="34" charset="0"/>
              <a:cs typeface="Arial" pitchFamily="34" charset="0"/>
            </a:endParaRPr>
          </a:p>
        </p:txBody>
      </p:sp>
      <p:pic>
        <p:nvPicPr>
          <p:cNvPr id="4"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071" y="-28600"/>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852756" y="476672"/>
            <a:ext cx="7416824" cy="2031325"/>
          </a:xfrm>
          <a:prstGeom prst="rect">
            <a:avLst/>
          </a:prstGeom>
        </p:spPr>
        <p:txBody>
          <a:bodyPr wrap="square">
            <a:spAutoFit/>
          </a:bodyPr>
          <a:lstStyle/>
          <a:p>
            <a:pPr marL="266700" indent="-266700">
              <a:defRPr/>
            </a:pPr>
            <a:r>
              <a:rPr lang="ky-KG" dirty="0"/>
              <a:t>1) 1 түп алманы коргоо үчүн 8 түп дарак отургузулду. 4 түп алманы коргоо үчүн канча түп дарак керектелет? 9 түп алмага караганда коргоо үчүн отургузулган дарактардын саны канчага көп?</a:t>
            </a:r>
            <a:endParaRPr lang="ru-RU" dirty="0"/>
          </a:p>
          <a:p>
            <a:pPr marL="266700" indent="-266700">
              <a:defRPr/>
            </a:pPr>
            <a:r>
              <a:rPr lang="ky-KG" dirty="0"/>
              <a:t>2) 5 катар алма багыт тигүү үчүн канча метр квадртат жер керектелет?</a:t>
            </a:r>
            <a:endParaRPr lang="ru-RU" dirty="0"/>
          </a:p>
          <a:p>
            <a:pPr marL="266700" indent="-266700">
              <a:defRPr/>
            </a:pPr>
            <a:r>
              <a:rPr lang="ky-KG" b="1" i="1" dirty="0"/>
              <a:t>      а</a:t>
            </a:r>
            <a:r>
              <a:rPr lang="ky-KG" dirty="0"/>
              <a:t>) 400 м</a:t>
            </a:r>
            <a:r>
              <a:rPr lang="ky-KG" baseline="30000" dirty="0"/>
              <a:t>2	   </a:t>
            </a:r>
            <a:r>
              <a:rPr lang="ky-KG" b="1" i="1" dirty="0"/>
              <a:t>б</a:t>
            </a:r>
            <a:r>
              <a:rPr lang="ky-KG" dirty="0"/>
              <a:t>) 576 м</a:t>
            </a:r>
            <a:r>
              <a:rPr lang="ky-KG" baseline="30000" dirty="0"/>
              <a:t>2</a:t>
            </a:r>
            <a:r>
              <a:rPr lang="ky-KG" dirty="0"/>
              <a:t>	</a:t>
            </a:r>
            <a:r>
              <a:rPr lang="ky-KG" b="1" i="1" dirty="0"/>
              <a:t>в</a:t>
            </a:r>
            <a:r>
              <a:rPr lang="ky-KG" dirty="0"/>
              <a:t>) 625 м</a:t>
            </a:r>
            <a:r>
              <a:rPr lang="ky-KG" baseline="30000" dirty="0"/>
              <a:t>2</a:t>
            </a:r>
            <a:r>
              <a:rPr lang="ky-KG" dirty="0"/>
              <a:t>	</a:t>
            </a:r>
            <a:r>
              <a:rPr lang="ky-KG" b="1" i="1" dirty="0"/>
              <a:t>г</a:t>
            </a:r>
            <a:r>
              <a:rPr lang="ky-KG" dirty="0"/>
              <a:t>) 784 м</a:t>
            </a:r>
            <a:r>
              <a:rPr lang="ky-KG" baseline="30000" dirty="0"/>
              <a:t>2</a:t>
            </a:r>
            <a:endParaRPr lang="ru-RU" dirty="0"/>
          </a:p>
          <a:p>
            <a:pPr marL="266700" indent="-266700">
              <a:defRPr/>
            </a:pPr>
            <a:r>
              <a:rPr lang="ky-KG" dirty="0"/>
              <a:t>3) канча катар алма отургузулганда четиндеги дарактардын саны менен отургузулган алмалардын саны бирдей болот?</a:t>
            </a:r>
            <a:endParaRPr lang="ru-RU" dirty="0"/>
          </a:p>
        </p:txBody>
      </p:sp>
      <p:sp>
        <p:nvSpPr>
          <p:cNvPr id="8" name="Прямоугольник 1"/>
          <p:cNvSpPr>
            <a:spLocks noChangeArrowheads="1"/>
          </p:cNvSpPr>
          <p:nvPr/>
        </p:nvSpPr>
        <p:spPr bwMode="auto">
          <a:xfrm>
            <a:off x="467544" y="2763838"/>
            <a:ext cx="886352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ky-KG" sz="2000" b="1" dirty="0"/>
              <a:t>2-тапшырма</a:t>
            </a:r>
            <a:r>
              <a:rPr lang="ky-KG" sz="2000" dirty="0"/>
              <a:t>. Маселенин чыгарылыш жолдорун талдоо менен туура жообун таап  белгиле.</a:t>
            </a:r>
            <a:endParaRPr lang="ru-RU" sz="2000" dirty="0"/>
          </a:p>
          <a:p>
            <a:r>
              <a:rPr lang="ky-KG" sz="2000" b="1" i="1" dirty="0"/>
              <a:t>Маселе</a:t>
            </a:r>
            <a:r>
              <a:rPr lang="ky-KG" sz="2000" dirty="0"/>
              <a:t>. Китепкананын 2 текчесинде биригип 12 китеп бар. Биринчи текчеде экинчиге караганда 2 ге көп китептер болгон. Ар бир текчеде канчадан китеп болгон?</a:t>
            </a:r>
            <a:endParaRPr lang="ru-RU" sz="2000" dirty="0"/>
          </a:p>
          <a:p>
            <a:r>
              <a:rPr lang="ky-KG" dirty="0"/>
              <a:t>1-жолу:  1) 12 -2 = 10 (китеп),  2) 10:2 = 5 (китеп),  3) 5+2 = 7 (китеп);</a:t>
            </a:r>
            <a:endParaRPr lang="ru-RU" dirty="0"/>
          </a:p>
          <a:p>
            <a:r>
              <a:rPr lang="ky-KG" dirty="0"/>
              <a:t>2-жолу:  1) 12+2 = 14 (китеп),  2) 14:2 = 7 (китеп),  3) 12–5 = 7 (китеп);</a:t>
            </a:r>
            <a:endParaRPr lang="ru-RU" dirty="0"/>
          </a:p>
          <a:p>
            <a:r>
              <a:rPr lang="ky-KG" dirty="0"/>
              <a:t>3-жолу: 1) 12:2=6 (китеп),      2) 2:2 =1 (китеп),     </a:t>
            </a:r>
            <a:r>
              <a:rPr lang="ky-KG" dirty="0" smtClean="0"/>
              <a:t>   3</a:t>
            </a:r>
            <a:r>
              <a:rPr lang="ky-KG" dirty="0"/>
              <a:t>) 6–1=5 (китеп),  </a:t>
            </a:r>
            <a:r>
              <a:rPr lang="ky-KG" dirty="0" smtClean="0"/>
              <a:t>   4</a:t>
            </a:r>
            <a:r>
              <a:rPr lang="ky-KG" dirty="0"/>
              <a:t>) 12–5=7 (китеп);</a:t>
            </a:r>
            <a:endParaRPr lang="ru-RU" dirty="0"/>
          </a:p>
          <a:p>
            <a:r>
              <a:rPr lang="ru-RU" dirty="0"/>
              <a:t>4-жолу: 1) 12 : 2 = 6 (</a:t>
            </a:r>
            <a:r>
              <a:rPr lang="ru-RU" dirty="0" err="1"/>
              <a:t>китеп</a:t>
            </a:r>
            <a:r>
              <a:rPr lang="ru-RU" dirty="0"/>
              <a:t>),  2) 2 : 2 = 1 (</a:t>
            </a:r>
            <a:r>
              <a:rPr lang="ru-RU" dirty="0" err="1"/>
              <a:t>китеп</a:t>
            </a:r>
            <a:r>
              <a:rPr lang="ru-RU" dirty="0"/>
              <a:t>),  </a:t>
            </a:r>
            <a:r>
              <a:rPr lang="ru-RU" dirty="0" smtClean="0"/>
              <a:t>   3</a:t>
            </a:r>
            <a:r>
              <a:rPr lang="ru-RU" dirty="0"/>
              <a:t>) 6 – 1 = 5 (</a:t>
            </a:r>
            <a:r>
              <a:rPr lang="ru-RU" dirty="0" err="1"/>
              <a:t>китеп</a:t>
            </a:r>
            <a:r>
              <a:rPr lang="ru-RU" dirty="0"/>
              <a:t>) </a:t>
            </a:r>
            <a:r>
              <a:rPr lang="ru-RU" dirty="0" smtClean="0"/>
              <a:t>  4</a:t>
            </a:r>
            <a:r>
              <a:rPr lang="ru-RU" dirty="0"/>
              <a:t>) 5 + 2 = 7 (</a:t>
            </a:r>
            <a:r>
              <a:rPr lang="ru-RU" dirty="0" err="1"/>
              <a:t>китеп</a:t>
            </a:r>
            <a:r>
              <a:rPr lang="ru-RU" dirty="0"/>
              <a:t>);</a:t>
            </a:r>
          </a:p>
          <a:p>
            <a:r>
              <a:rPr lang="ru-RU" dirty="0"/>
              <a:t>5-жолу:  1) 12 : 2 = 6 (</a:t>
            </a:r>
            <a:r>
              <a:rPr lang="ru-RU" dirty="0" err="1"/>
              <a:t>китеп</a:t>
            </a:r>
            <a:r>
              <a:rPr lang="ru-RU" dirty="0"/>
              <a:t>) </a:t>
            </a:r>
            <a:r>
              <a:rPr lang="ru-RU" dirty="0" smtClean="0"/>
              <a:t>    2</a:t>
            </a:r>
            <a:r>
              <a:rPr lang="ru-RU" dirty="0"/>
              <a:t>) 2 : 2 = 1 (</a:t>
            </a:r>
            <a:r>
              <a:rPr lang="ru-RU" dirty="0" err="1"/>
              <a:t>китеп</a:t>
            </a:r>
            <a:r>
              <a:rPr lang="ru-RU" dirty="0"/>
              <a:t>) </a:t>
            </a:r>
            <a:r>
              <a:rPr lang="ru-RU" dirty="0" smtClean="0"/>
              <a:t>  3</a:t>
            </a:r>
            <a:r>
              <a:rPr lang="ru-RU" dirty="0"/>
              <a:t>) 6 + 1 = 7 (</a:t>
            </a:r>
            <a:r>
              <a:rPr lang="ru-RU" dirty="0" err="1"/>
              <a:t>китеп</a:t>
            </a:r>
            <a:r>
              <a:rPr lang="ru-RU" dirty="0"/>
              <a:t>)   </a:t>
            </a:r>
            <a:r>
              <a:rPr lang="ru-RU" dirty="0" smtClean="0"/>
              <a:t>4</a:t>
            </a:r>
            <a:r>
              <a:rPr lang="ru-RU" dirty="0"/>
              <a:t>) 7 – 2 = 5 (</a:t>
            </a:r>
            <a:r>
              <a:rPr lang="ru-RU" dirty="0" err="1"/>
              <a:t>китеп</a:t>
            </a:r>
            <a:r>
              <a:rPr lang="ru-RU" dirty="0"/>
              <a:t>).</a:t>
            </a:r>
          </a:p>
        </p:txBody>
      </p:sp>
    </p:spTree>
    <p:extLst>
      <p:ext uri="{BB962C8B-B14F-4D97-AF65-F5344CB8AC3E}">
        <p14:creationId xmlns:p14="http://schemas.microsoft.com/office/powerpoint/2010/main" val="462094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72" y="23976"/>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52756" y="1318320"/>
            <a:ext cx="7488832" cy="3170099"/>
          </a:xfrm>
          <a:prstGeom prst="rect">
            <a:avLst/>
          </a:prstGeom>
        </p:spPr>
        <p:txBody>
          <a:bodyPr wrap="square">
            <a:spAutoFit/>
          </a:bodyPr>
          <a:lstStyle/>
          <a:p>
            <a:pPr marL="342900" lvl="0" indent="-342900">
              <a:buFont typeface="Wingdings" pitchFamily="2" charset="2"/>
              <a:buChar char="ü"/>
            </a:pPr>
            <a:r>
              <a:rPr lang="ky-KG" sz="2000" dirty="0">
                <a:latin typeface="Arial" pitchFamily="34" charset="0"/>
                <a:cs typeface="Arial" pitchFamily="34" charset="0"/>
              </a:rPr>
              <a:t>1 түп алманы коргоо үчүн 8 түп дарак отургузулду. </a:t>
            </a:r>
            <a:r>
              <a:rPr lang="ky-KG" sz="2000" dirty="0" smtClean="0">
                <a:latin typeface="Arial" pitchFamily="34" charset="0"/>
                <a:cs typeface="Arial" pitchFamily="34" charset="0"/>
              </a:rPr>
              <a:t>2 </a:t>
            </a:r>
            <a:r>
              <a:rPr lang="ky-KG" sz="2000" dirty="0">
                <a:latin typeface="Arial" pitchFamily="34" charset="0"/>
                <a:cs typeface="Arial" pitchFamily="34" charset="0"/>
              </a:rPr>
              <a:t>катар алманы коргоо үчүн канча түп дарак керектелет? </a:t>
            </a:r>
            <a:endParaRPr lang="ru-RU" sz="2000" dirty="0">
              <a:latin typeface="Arial" pitchFamily="34" charset="0"/>
              <a:cs typeface="Arial" pitchFamily="34" charset="0"/>
            </a:endParaRPr>
          </a:p>
          <a:p>
            <a:pPr marL="342900" lvl="0" indent="-342900">
              <a:buFont typeface="Wingdings" pitchFamily="2" charset="2"/>
              <a:buChar char="ü"/>
            </a:pPr>
            <a:r>
              <a:rPr lang="ky-KG" sz="2000" dirty="0" smtClean="0">
                <a:latin typeface="Arial" pitchFamily="34" charset="0"/>
                <a:cs typeface="Arial" pitchFamily="34" charset="0"/>
              </a:rPr>
              <a:t>9 түп </a:t>
            </a:r>
            <a:r>
              <a:rPr lang="ky-KG" sz="2000" dirty="0">
                <a:latin typeface="Arial" pitchFamily="34" charset="0"/>
                <a:cs typeface="Arial" pitchFamily="34" charset="0"/>
              </a:rPr>
              <a:t>алма багын отургузуу үчүн канча түп дарак керектелген? Дарактар алмалардан канча эсе көп?</a:t>
            </a:r>
            <a:endParaRPr lang="ru-RU" sz="2000" dirty="0">
              <a:latin typeface="Arial" pitchFamily="34" charset="0"/>
              <a:cs typeface="Arial" pitchFamily="34" charset="0"/>
            </a:endParaRPr>
          </a:p>
          <a:p>
            <a:pPr marL="342900" lvl="0" indent="-342900">
              <a:buFont typeface="Wingdings" pitchFamily="2" charset="2"/>
              <a:buChar char="ü"/>
            </a:pPr>
            <a:r>
              <a:rPr lang="ky-KG" sz="2000" dirty="0">
                <a:latin typeface="Arial" pitchFamily="34" charset="0"/>
                <a:cs typeface="Arial" pitchFamily="34" charset="0"/>
              </a:rPr>
              <a:t>5 катар алма багыт тигүү үчүн канча метр квадрат жер керектелет?</a:t>
            </a:r>
            <a:endParaRPr lang="ru-RU" sz="2000" dirty="0">
              <a:latin typeface="Arial" pitchFamily="34" charset="0"/>
              <a:cs typeface="Arial" pitchFamily="34" charset="0"/>
            </a:endParaRPr>
          </a:p>
          <a:p>
            <a:r>
              <a:rPr lang="ky-KG" sz="2000" dirty="0" smtClean="0">
                <a:latin typeface="Arial" pitchFamily="34" charset="0"/>
                <a:cs typeface="Arial" pitchFamily="34" charset="0"/>
              </a:rPr>
              <a:t>      а</a:t>
            </a:r>
            <a:r>
              <a:rPr lang="ky-KG" sz="2000" dirty="0">
                <a:latin typeface="Arial" pitchFamily="34" charset="0"/>
                <a:cs typeface="Arial" pitchFamily="34" charset="0"/>
              </a:rPr>
              <a:t>) 400 м</a:t>
            </a:r>
            <a:r>
              <a:rPr lang="ky-KG" sz="2000" baseline="30000" dirty="0">
                <a:latin typeface="Arial" pitchFamily="34" charset="0"/>
                <a:cs typeface="Arial" pitchFamily="34" charset="0"/>
              </a:rPr>
              <a:t>2	</a:t>
            </a:r>
            <a:r>
              <a:rPr lang="ky-KG" sz="2000" dirty="0" smtClean="0">
                <a:latin typeface="Arial" pitchFamily="34" charset="0"/>
                <a:cs typeface="Arial" pitchFamily="34" charset="0"/>
              </a:rPr>
              <a:t>б</a:t>
            </a:r>
            <a:r>
              <a:rPr lang="ky-KG" sz="2000" dirty="0">
                <a:latin typeface="Arial" pitchFamily="34" charset="0"/>
                <a:cs typeface="Arial" pitchFamily="34" charset="0"/>
              </a:rPr>
              <a:t>) 576 м</a:t>
            </a:r>
            <a:r>
              <a:rPr lang="ky-KG" sz="2000" baseline="30000" dirty="0">
                <a:latin typeface="Arial" pitchFamily="34" charset="0"/>
                <a:cs typeface="Arial" pitchFamily="34" charset="0"/>
              </a:rPr>
              <a:t>2</a:t>
            </a:r>
            <a:r>
              <a:rPr lang="ky-KG" sz="2000" dirty="0">
                <a:latin typeface="Arial" pitchFamily="34" charset="0"/>
                <a:cs typeface="Arial" pitchFamily="34" charset="0"/>
              </a:rPr>
              <a:t>	</a:t>
            </a:r>
            <a:r>
              <a:rPr lang="ky-KG" sz="2000" dirty="0" smtClean="0">
                <a:latin typeface="Arial" pitchFamily="34" charset="0"/>
                <a:cs typeface="Arial" pitchFamily="34" charset="0"/>
              </a:rPr>
              <a:t>в</a:t>
            </a:r>
            <a:r>
              <a:rPr lang="ky-KG" sz="2000" dirty="0">
                <a:latin typeface="Arial" pitchFamily="34" charset="0"/>
                <a:cs typeface="Arial" pitchFamily="34" charset="0"/>
              </a:rPr>
              <a:t>) 625 м</a:t>
            </a:r>
            <a:r>
              <a:rPr lang="ky-KG" sz="2000" baseline="30000" dirty="0">
                <a:latin typeface="Arial" pitchFamily="34" charset="0"/>
                <a:cs typeface="Arial" pitchFamily="34" charset="0"/>
              </a:rPr>
              <a:t>2</a:t>
            </a:r>
            <a:r>
              <a:rPr lang="ky-KG" sz="2000" dirty="0">
                <a:latin typeface="Arial" pitchFamily="34" charset="0"/>
                <a:cs typeface="Arial" pitchFamily="34" charset="0"/>
              </a:rPr>
              <a:t>	</a:t>
            </a:r>
            <a:r>
              <a:rPr lang="ky-KG" sz="2000" b="1" i="1" dirty="0" smtClean="0">
                <a:latin typeface="Arial" pitchFamily="34" charset="0"/>
                <a:cs typeface="Arial" pitchFamily="34" charset="0"/>
              </a:rPr>
              <a:t>г</a:t>
            </a:r>
            <a:r>
              <a:rPr lang="ky-KG" sz="2000" dirty="0">
                <a:latin typeface="Arial" pitchFamily="34" charset="0"/>
                <a:cs typeface="Arial" pitchFamily="34" charset="0"/>
              </a:rPr>
              <a:t>) 784 м</a:t>
            </a:r>
            <a:r>
              <a:rPr lang="ky-KG" sz="2000" baseline="30000" dirty="0">
                <a:latin typeface="Arial" pitchFamily="34" charset="0"/>
                <a:cs typeface="Arial" pitchFamily="34" charset="0"/>
              </a:rPr>
              <a:t>2</a:t>
            </a:r>
            <a:endParaRPr lang="ru-RU" sz="2000" dirty="0">
              <a:latin typeface="Arial" pitchFamily="34" charset="0"/>
              <a:cs typeface="Arial" pitchFamily="34" charset="0"/>
            </a:endParaRPr>
          </a:p>
          <a:p>
            <a:pPr marL="342900" indent="-342900">
              <a:buFont typeface="Wingdings" pitchFamily="2" charset="2"/>
              <a:buChar char="ü"/>
            </a:pPr>
            <a:r>
              <a:rPr lang="ky-KG" sz="2000" dirty="0">
                <a:latin typeface="Arial" pitchFamily="34" charset="0"/>
                <a:cs typeface="Arial" pitchFamily="34" charset="0"/>
              </a:rPr>
              <a:t>3) канча катар алма отургузулганда четиндеги дарактардын саны менен отургузулган алмалардын саны бирдей болот?</a:t>
            </a:r>
            <a:endParaRPr lang="ru-RU" sz="2000" dirty="0">
              <a:latin typeface="Arial" pitchFamily="34" charset="0"/>
              <a:cs typeface="Arial" pitchFamily="34" charset="0"/>
            </a:endParaRPr>
          </a:p>
        </p:txBody>
      </p:sp>
      <p:pic>
        <p:nvPicPr>
          <p:cNvPr id="4"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072" y="176376"/>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3"/>
          <p:cNvSpPr>
            <a:spLocks noChangeArrowheads="1"/>
          </p:cNvSpPr>
          <p:nvPr/>
        </p:nvSpPr>
        <p:spPr bwMode="auto">
          <a:xfrm>
            <a:off x="827088" y="980728"/>
            <a:ext cx="78486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ky-KG" b="1" dirty="0"/>
              <a:t>3-тапшырма</a:t>
            </a:r>
            <a:r>
              <a:rPr lang="ky-KG" dirty="0"/>
              <a:t>. Таблицаны пайдаланып маселени чыгаруу</a:t>
            </a:r>
            <a:endParaRPr lang="ru-RU" dirty="0"/>
          </a:p>
          <a:p>
            <a:r>
              <a:rPr lang="ky-KG" b="1" i="1" dirty="0"/>
              <a:t>Маселе</a:t>
            </a:r>
            <a:r>
              <a:rPr lang="ky-KG" dirty="0"/>
              <a:t>. 5 кыш кыноочу 168 күндө үйдүн дубалынын кышын </a:t>
            </a:r>
            <a:r>
              <a:rPr lang="ky-KG" dirty="0" smtClean="0"/>
              <a:t>кынаптап </a:t>
            </a:r>
            <a:r>
              <a:rPr lang="ky-KG" dirty="0"/>
              <a:t>коё алышат. Ушул эле жумушту 6, 8, 10 кыш кыноочу канча күндө бүтүрө алышат? </a:t>
            </a:r>
          </a:p>
          <a:p>
            <a:r>
              <a:rPr lang="ky-KG" dirty="0">
                <a:cs typeface="Times New Roman" pitchFamily="18" charset="0"/>
              </a:rPr>
              <a:t>Таблица түрүндө чыгаралы</a:t>
            </a:r>
            <a:endParaRPr lang="ru-R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241550"/>
            <a:ext cx="65055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Прямоугольник 7"/>
          <p:cNvSpPr/>
          <p:nvPr/>
        </p:nvSpPr>
        <p:spPr>
          <a:xfrm>
            <a:off x="908889" y="3508846"/>
            <a:ext cx="8135937" cy="2585323"/>
          </a:xfrm>
          <a:prstGeom prst="rect">
            <a:avLst/>
          </a:prstGeom>
        </p:spPr>
        <p:txBody>
          <a:bodyPr>
            <a:spAutoFit/>
          </a:bodyPr>
          <a:lstStyle/>
          <a:p>
            <a:pPr marL="355600" indent="-355600">
              <a:buFont typeface="+mj-lt"/>
              <a:buAutoNum type="arabicParenR"/>
              <a:defRPr/>
            </a:pPr>
            <a:r>
              <a:rPr lang="ky-KG" dirty="0"/>
              <a:t>ал эми 168 · 5 = 840 болсо, анда 6 киши 840 : 6 = 140;</a:t>
            </a:r>
            <a:endParaRPr lang="ru-RU" dirty="0"/>
          </a:p>
          <a:p>
            <a:pPr marL="355600" indent="-355600">
              <a:defRPr/>
            </a:pPr>
            <a:r>
              <a:rPr lang="ky-KG" dirty="0"/>
              <a:t>2) 840 : 8 = 105, 8 киши 105 күндө аткарышат;</a:t>
            </a:r>
            <a:endParaRPr lang="ru-RU" dirty="0"/>
          </a:p>
          <a:p>
            <a:pPr marL="355600" indent="-355600">
              <a:defRPr/>
            </a:pPr>
            <a:r>
              <a:rPr lang="ky-KG" dirty="0"/>
              <a:t>3) 5 кыш кыноочу 168 күндө аткарган ишти 10 кыш кыноочу эки эсе бат аткарышат, ошондуктан 10 киши 84 күндө аткарышат; </a:t>
            </a:r>
            <a:endParaRPr lang="ru-RU" dirty="0"/>
          </a:p>
          <a:p>
            <a:pPr>
              <a:defRPr/>
            </a:pPr>
            <a:r>
              <a:rPr lang="ky-KG" dirty="0" smtClean="0"/>
              <a:t>Маселелерди чыгарууда жогорку маселенин </a:t>
            </a:r>
            <a:r>
              <a:rPr lang="ky-KG" dirty="0"/>
              <a:t>чыгарылышын </a:t>
            </a:r>
            <a:r>
              <a:rPr lang="ky-KG" dirty="0" smtClean="0"/>
              <a:t>пайдаланып. :</a:t>
            </a:r>
            <a:endParaRPr lang="ky-KG" dirty="0"/>
          </a:p>
          <a:p>
            <a:pPr marL="342900" indent="-342900">
              <a:buAutoNum type="arabicPeriod"/>
              <a:defRPr/>
            </a:pPr>
            <a:r>
              <a:rPr lang="ky-KG" dirty="0" smtClean="0"/>
              <a:t>Бирде </a:t>
            </a:r>
            <a:r>
              <a:rPr lang="ky-KG" dirty="0"/>
              <a:t>8 пальто тигүү үчүн 24 метр кездеме керектелет. Ошонбой </a:t>
            </a:r>
            <a:r>
              <a:rPr lang="ky-KG" dirty="0" smtClean="0"/>
              <a:t> </a:t>
            </a:r>
            <a:r>
              <a:rPr lang="ky-KG" dirty="0"/>
              <a:t>3, 4 жана 5 пальто тигүү үчүн канча метр кездеме керектелет? </a:t>
            </a:r>
            <a:endParaRPr lang="ky-KG" dirty="0" smtClean="0"/>
          </a:p>
          <a:p>
            <a:pPr>
              <a:defRPr/>
            </a:pPr>
            <a:r>
              <a:rPr lang="ky-KG" dirty="0"/>
              <a:t> </a:t>
            </a:r>
            <a:r>
              <a:rPr lang="ky-KG" dirty="0" smtClean="0"/>
              <a:t>     Маселени </a:t>
            </a:r>
            <a:r>
              <a:rPr lang="ky-KG" dirty="0"/>
              <a:t>чыгар жана чыгарылышына таблица түз: </a:t>
            </a:r>
            <a:endParaRPr lang="ru-RU" dirty="0"/>
          </a:p>
          <a:p>
            <a:pPr>
              <a:defRPr/>
            </a:pPr>
            <a:endParaRPr lang="ru-RU" dirty="0"/>
          </a:p>
        </p:txBody>
      </p:sp>
    </p:spTree>
    <p:extLst>
      <p:ext uri="{BB962C8B-B14F-4D97-AF65-F5344CB8AC3E}">
        <p14:creationId xmlns:p14="http://schemas.microsoft.com/office/powerpoint/2010/main" val="3035480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72" y="23976"/>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52756" y="1318320"/>
            <a:ext cx="7488832" cy="3170099"/>
          </a:xfrm>
          <a:prstGeom prst="rect">
            <a:avLst/>
          </a:prstGeom>
        </p:spPr>
        <p:txBody>
          <a:bodyPr wrap="square">
            <a:spAutoFit/>
          </a:bodyPr>
          <a:lstStyle/>
          <a:p>
            <a:pPr marL="342900" lvl="0" indent="-342900">
              <a:buFont typeface="Wingdings" pitchFamily="2" charset="2"/>
              <a:buChar char="ü"/>
            </a:pPr>
            <a:r>
              <a:rPr lang="ky-KG" sz="2000" dirty="0">
                <a:latin typeface="Arial" pitchFamily="34" charset="0"/>
                <a:cs typeface="Arial" pitchFamily="34" charset="0"/>
              </a:rPr>
              <a:t>1 түп алманы коргоо үчүн 8 түп дарак отургузулду. </a:t>
            </a:r>
            <a:r>
              <a:rPr lang="ky-KG" sz="2000" dirty="0" smtClean="0">
                <a:latin typeface="Arial" pitchFamily="34" charset="0"/>
                <a:cs typeface="Arial" pitchFamily="34" charset="0"/>
              </a:rPr>
              <a:t>2 </a:t>
            </a:r>
            <a:r>
              <a:rPr lang="ky-KG" sz="2000" dirty="0">
                <a:latin typeface="Arial" pitchFamily="34" charset="0"/>
                <a:cs typeface="Arial" pitchFamily="34" charset="0"/>
              </a:rPr>
              <a:t>катар алманы коргоо үчүн канча түп дарак керектелет? </a:t>
            </a:r>
            <a:endParaRPr lang="ru-RU" sz="2000" dirty="0">
              <a:latin typeface="Arial" pitchFamily="34" charset="0"/>
              <a:cs typeface="Arial" pitchFamily="34" charset="0"/>
            </a:endParaRPr>
          </a:p>
          <a:p>
            <a:pPr marL="342900" lvl="0" indent="-342900">
              <a:buFont typeface="Wingdings" pitchFamily="2" charset="2"/>
              <a:buChar char="ü"/>
            </a:pPr>
            <a:r>
              <a:rPr lang="ky-KG" sz="2000" dirty="0" smtClean="0">
                <a:latin typeface="Arial" pitchFamily="34" charset="0"/>
                <a:cs typeface="Arial" pitchFamily="34" charset="0"/>
              </a:rPr>
              <a:t>9 түп </a:t>
            </a:r>
            <a:r>
              <a:rPr lang="ky-KG" sz="2000" dirty="0">
                <a:latin typeface="Arial" pitchFamily="34" charset="0"/>
                <a:cs typeface="Arial" pitchFamily="34" charset="0"/>
              </a:rPr>
              <a:t>алма багын отургузуу үчүн канча түп дарак керектелген? Дарактар алмалардан канча эсе көп?</a:t>
            </a:r>
            <a:endParaRPr lang="ru-RU" sz="2000" dirty="0">
              <a:latin typeface="Arial" pitchFamily="34" charset="0"/>
              <a:cs typeface="Arial" pitchFamily="34" charset="0"/>
            </a:endParaRPr>
          </a:p>
          <a:p>
            <a:pPr marL="342900" lvl="0" indent="-342900">
              <a:buFont typeface="Wingdings" pitchFamily="2" charset="2"/>
              <a:buChar char="ü"/>
            </a:pPr>
            <a:r>
              <a:rPr lang="ky-KG" sz="2000" dirty="0">
                <a:latin typeface="Arial" pitchFamily="34" charset="0"/>
                <a:cs typeface="Arial" pitchFamily="34" charset="0"/>
              </a:rPr>
              <a:t>5 катар алма багыт тигүү үчүн канча метр квадрат жер керектелет?</a:t>
            </a:r>
            <a:endParaRPr lang="ru-RU" sz="2000" dirty="0">
              <a:latin typeface="Arial" pitchFamily="34" charset="0"/>
              <a:cs typeface="Arial" pitchFamily="34" charset="0"/>
            </a:endParaRPr>
          </a:p>
          <a:p>
            <a:r>
              <a:rPr lang="ky-KG" sz="2000" dirty="0" smtClean="0">
                <a:latin typeface="Arial" pitchFamily="34" charset="0"/>
                <a:cs typeface="Arial" pitchFamily="34" charset="0"/>
              </a:rPr>
              <a:t>      а</a:t>
            </a:r>
            <a:r>
              <a:rPr lang="ky-KG" sz="2000" dirty="0">
                <a:latin typeface="Arial" pitchFamily="34" charset="0"/>
                <a:cs typeface="Arial" pitchFamily="34" charset="0"/>
              </a:rPr>
              <a:t>) 400 м</a:t>
            </a:r>
            <a:r>
              <a:rPr lang="ky-KG" sz="2000" baseline="30000" dirty="0">
                <a:latin typeface="Arial" pitchFamily="34" charset="0"/>
                <a:cs typeface="Arial" pitchFamily="34" charset="0"/>
              </a:rPr>
              <a:t>2	</a:t>
            </a:r>
            <a:r>
              <a:rPr lang="ky-KG" sz="2000" dirty="0" smtClean="0">
                <a:latin typeface="Arial" pitchFamily="34" charset="0"/>
                <a:cs typeface="Arial" pitchFamily="34" charset="0"/>
              </a:rPr>
              <a:t>б</a:t>
            </a:r>
            <a:r>
              <a:rPr lang="ky-KG" sz="2000" dirty="0">
                <a:latin typeface="Arial" pitchFamily="34" charset="0"/>
                <a:cs typeface="Arial" pitchFamily="34" charset="0"/>
              </a:rPr>
              <a:t>) 576 м</a:t>
            </a:r>
            <a:r>
              <a:rPr lang="ky-KG" sz="2000" baseline="30000" dirty="0">
                <a:latin typeface="Arial" pitchFamily="34" charset="0"/>
                <a:cs typeface="Arial" pitchFamily="34" charset="0"/>
              </a:rPr>
              <a:t>2</a:t>
            </a:r>
            <a:r>
              <a:rPr lang="ky-KG" sz="2000" dirty="0">
                <a:latin typeface="Arial" pitchFamily="34" charset="0"/>
                <a:cs typeface="Arial" pitchFamily="34" charset="0"/>
              </a:rPr>
              <a:t>	</a:t>
            </a:r>
            <a:r>
              <a:rPr lang="ky-KG" sz="2000" dirty="0" smtClean="0">
                <a:latin typeface="Arial" pitchFamily="34" charset="0"/>
                <a:cs typeface="Arial" pitchFamily="34" charset="0"/>
              </a:rPr>
              <a:t>в</a:t>
            </a:r>
            <a:r>
              <a:rPr lang="ky-KG" sz="2000" dirty="0">
                <a:latin typeface="Arial" pitchFamily="34" charset="0"/>
                <a:cs typeface="Arial" pitchFamily="34" charset="0"/>
              </a:rPr>
              <a:t>) 625 м</a:t>
            </a:r>
            <a:r>
              <a:rPr lang="ky-KG" sz="2000" baseline="30000" dirty="0">
                <a:latin typeface="Arial" pitchFamily="34" charset="0"/>
                <a:cs typeface="Arial" pitchFamily="34" charset="0"/>
              </a:rPr>
              <a:t>2</a:t>
            </a:r>
            <a:r>
              <a:rPr lang="ky-KG" sz="2000" dirty="0">
                <a:latin typeface="Arial" pitchFamily="34" charset="0"/>
                <a:cs typeface="Arial" pitchFamily="34" charset="0"/>
              </a:rPr>
              <a:t>	</a:t>
            </a:r>
            <a:r>
              <a:rPr lang="ky-KG" sz="2000" b="1" i="1" dirty="0" smtClean="0">
                <a:latin typeface="Arial" pitchFamily="34" charset="0"/>
                <a:cs typeface="Arial" pitchFamily="34" charset="0"/>
              </a:rPr>
              <a:t>г</a:t>
            </a:r>
            <a:r>
              <a:rPr lang="ky-KG" sz="2000" dirty="0">
                <a:latin typeface="Arial" pitchFamily="34" charset="0"/>
                <a:cs typeface="Arial" pitchFamily="34" charset="0"/>
              </a:rPr>
              <a:t>) 784 м</a:t>
            </a:r>
            <a:r>
              <a:rPr lang="ky-KG" sz="2000" baseline="30000" dirty="0">
                <a:latin typeface="Arial" pitchFamily="34" charset="0"/>
                <a:cs typeface="Arial" pitchFamily="34" charset="0"/>
              </a:rPr>
              <a:t>2</a:t>
            </a:r>
            <a:endParaRPr lang="ru-RU" sz="2000" dirty="0">
              <a:latin typeface="Arial" pitchFamily="34" charset="0"/>
              <a:cs typeface="Arial" pitchFamily="34" charset="0"/>
            </a:endParaRPr>
          </a:p>
          <a:p>
            <a:pPr marL="342900" indent="-342900">
              <a:buFont typeface="Wingdings" pitchFamily="2" charset="2"/>
              <a:buChar char="ü"/>
            </a:pPr>
            <a:r>
              <a:rPr lang="ky-KG" sz="2000" dirty="0">
                <a:latin typeface="Arial" pitchFamily="34" charset="0"/>
                <a:cs typeface="Arial" pitchFamily="34" charset="0"/>
              </a:rPr>
              <a:t>3) канча катар алма отургузулганда четиндеги дарактардын саны менен отургузулган алмалардын саны бирдей болот?</a:t>
            </a:r>
            <a:endParaRPr lang="ru-RU" sz="2000" dirty="0">
              <a:latin typeface="Arial" pitchFamily="34" charset="0"/>
              <a:cs typeface="Arial" pitchFamily="34" charset="0"/>
            </a:endParaRPr>
          </a:p>
        </p:txBody>
      </p:sp>
      <p:pic>
        <p:nvPicPr>
          <p:cNvPr id="4"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72" y="0"/>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852756" y="5235501"/>
            <a:ext cx="7823700" cy="1261884"/>
          </a:xfrm>
          <a:prstGeom prst="rect">
            <a:avLst/>
          </a:prstGeom>
        </p:spPr>
        <p:txBody>
          <a:bodyPr wrap="square">
            <a:spAutoFit/>
          </a:bodyPr>
          <a:lstStyle/>
          <a:p>
            <a:pPr marL="274638" indent="-274638"/>
            <a:endParaRPr lang="ky-KG" dirty="0" smtClean="0"/>
          </a:p>
          <a:p>
            <a:pPr marL="274638" indent="-274638"/>
            <a:endParaRPr lang="ky-KG" dirty="0"/>
          </a:p>
          <a:p>
            <a:pPr marL="274638" indent="-274638"/>
            <a:r>
              <a:rPr lang="ky-KG" sz="2000" b="1" dirty="0" smtClean="0">
                <a:solidFill>
                  <a:srgbClr val="C00000"/>
                </a:solidFill>
              </a:rPr>
              <a:t>Ары </a:t>
            </a:r>
            <a:r>
              <a:rPr lang="ky-KG" sz="2000" b="1" dirty="0">
                <a:solidFill>
                  <a:srgbClr val="C00000"/>
                </a:solidFill>
              </a:rPr>
              <a:t>түйшүктүү, ары сыймыктуу кесип ээлери! Ишиӊиздерге ийгилик каалайм!</a:t>
            </a:r>
            <a:endParaRPr lang="ru-RU" sz="2000" b="1" dirty="0">
              <a:solidFill>
                <a:srgbClr val="C00000"/>
              </a:solidFill>
            </a:endParaRPr>
          </a:p>
        </p:txBody>
      </p:sp>
      <p:sp>
        <p:nvSpPr>
          <p:cNvPr id="7" name="Прямоугольник 6"/>
          <p:cNvSpPr/>
          <p:nvPr/>
        </p:nvSpPr>
        <p:spPr>
          <a:xfrm>
            <a:off x="680080" y="572688"/>
            <a:ext cx="8136904" cy="5262979"/>
          </a:xfrm>
          <a:prstGeom prst="rect">
            <a:avLst/>
          </a:prstGeom>
        </p:spPr>
        <p:txBody>
          <a:bodyPr wrap="square">
            <a:spAutoFit/>
          </a:bodyPr>
          <a:lstStyle/>
          <a:p>
            <a:pPr algn="ctr">
              <a:defRPr/>
            </a:pPr>
            <a:r>
              <a:rPr lang="ky-KG" b="1" dirty="0"/>
              <a:t>Мугалим үчүн сунуштар</a:t>
            </a:r>
            <a:r>
              <a:rPr lang="ky-KG" dirty="0"/>
              <a:t>: </a:t>
            </a:r>
          </a:p>
          <a:p>
            <a:pPr algn="ctr">
              <a:defRPr/>
            </a:pPr>
            <a:endParaRPr lang="ru-RU" sz="1200" dirty="0"/>
          </a:p>
          <a:p>
            <a:pPr marL="266700" indent="-266700">
              <a:defRPr/>
            </a:pPr>
            <a:r>
              <a:rPr lang="ky-KG" dirty="0" smtClean="0"/>
              <a:t>1. </a:t>
            </a:r>
            <a:r>
              <a:rPr lang="ky-KG" sz="1600" dirty="0" smtClean="0">
                <a:latin typeface="Arial" pitchFamily="34" charset="0"/>
                <a:cs typeface="Arial" pitchFamily="34" charset="0"/>
              </a:rPr>
              <a:t>Маалыматтарды окуучунун жаттап айтып берүүсүнөн түшүнүгүн айтып берүүсүнө өтүү,  практикалык иштерди өз алдынча аткаруусу жана аны талдай билүүсүнүн учурда манилүүлүгү; </a:t>
            </a:r>
            <a:endParaRPr lang="ru-RU" sz="1600" dirty="0" smtClean="0">
              <a:latin typeface="Arial" pitchFamily="34" charset="0"/>
              <a:cs typeface="Arial" pitchFamily="34" charset="0"/>
            </a:endParaRPr>
          </a:p>
          <a:p>
            <a:pPr marL="266700" indent="-266700">
              <a:defRPr/>
            </a:pPr>
            <a:r>
              <a:rPr lang="ky-KG" sz="1600" dirty="0" smtClean="0">
                <a:latin typeface="Arial" pitchFamily="34" charset="0"/>
                <a:cs typeface="Arial" pitchFamily="34" charset="0"/>
              </a:rPr>
              <a:t>2</a:t>
            </a:r>
            <a:r>
              <a:rPr lang="ky-KG" sz="1600" dirty="0">
                <a:latin typeface="Arial" pitchFamily="34" charset="0"/>
                <a:cs typeface="Arial" pitchFamily="34" charset="0"/>
              </a:rPr>
              <a:t>. </a:t>
            </a:r>
            <a:r>
              <a:rPr lang="ky-KG" sz="1600" dirty="0" smtClean="0">
                <a:latin typeface="Arial" pitchFamily="34" charset="0"/>
                <a:cs typeface="Arial" pitchFamily="34" charset="0"/>
              </a:rPr>
              <a:t>Мугалимдин видеосабактарды колдоно алуусу, окуучунун бат кабыл алуусу үчүн  айрым учурларда видеороликтерди колдонуусу </a:t>
            </a:r>
          </a:p>
          <a:p>
            <a:pPr marL="266700" indent="-266700">
              <a:defRPr/>
            </a:pPr>
            <a:r>
              <a:rPr lang="ky-KG" sz="1600" dirty="0" smtClean="0">
                <a:latin typeface="Arial" pitchFamily="34" charset="0"/>
                <a:cs typeface="Arial" pitchFamily="34" charset="0"/>
              </a:rPr>
              <a:t>3   Маселелердин </a:t>
            </a:r>
            <a:r>
              <a:rPr lang="ky-KG" sz="1600" dirty="0">
                <a:latin typeface="Arial" pitchFamily="34" charset="0"/>
                <a:cs typeface="Arial" pitchFamily="34" charset="0"/>
              </a:rPr>
              <a:t>мазмунун баланын күнүмдүк жашоо-тиричилигинен алган тажрыйбасына </a:t>
            </a:r>
            <a:r>
              <a:rPr lang="ky-KG" sz="1600" dirty="0" smtClean="0">
                <a:latin typeface="Arial" pitchFamily="34" charset="0"/>
                <a:cs typeface="Arial" pitchFamily="34" charset="0"/>
              </a:rPr>
              <a:t>байланышытыруу, б.а. мугалимдин деңгээлд</a:t>
            </a:r>
            <a:r>
              <a:rPr lang="ky-KG" sz="1600" dirty="0">
                <a:latin typeface="Arial" pitchFamily="34" charset="0"/>
                <a:cs typeface="Arial" pitchFamily="34" charset="0"/>
              </a:rPr>
              <a:t>үү</a:t>
            </a:r>
            <a:r>
              <a:rPr lang="ky-KG" sz="1600" dirty="0" smtClean="0">
                <a:latin typeface="Arial" pitchFamily="34" charset="0"/>
                <a:cs typeface="Arial" pitchFamily="34" charset="0"/>
              </a:rPr>
              <a:t> тапшырма-ларды окуу китеби менен чектелбей кошумча окуу каражаттарынан пайдалануусу;</a:t>
            </a:r>
            <a:endParaRPr lang="ru-RU" sz="1600" dirty="0">
              <a:latin typeface="Arial" pitchFamily="34" charset="0"/>
              <a:cs typeface="Arial" pitchFamily="34" charset="0"/>
            </a:endParaRPr>
          </a:p>
          <a:p>
            <a:pPr marL="266700" indent="-266700">
              <a:defRPr/>
            </a:pPr>
            <a:r>
              <a:rPr lang="ky-KG" sz="1600" dirty="0" smtClean="0">
                <a:latin typeface="Arial" pitchFamily="34" charset="0"/>
                <a:cs typeface="Arial" pitchFamily="34" charset="0"/>
              </a:rPr>
              <a:t>4. </a:t>
            </a:r>
            <a:r>
              <a:rPr lang="ky-KG" sz="1600" dirty="0">
                <a:latin typeface="Arial" pitchFamily="34" charset="0"/>
                <a:cs typeface="Arial" pitchFamily="34" charset="0"/>
              </a:rPr>
              <a:t>Жашоо-тиричиликтен алынган тапшырмалардын чыгарылыштарынын иретин (алгоритмин) сактоо жана окуучу ошондой алгоритмдерди өзү түзө билүүсүн калыптандыруу; </a:t>
            </a:r>
            <a:endParaRPr lang="ru-RU" sz="1600" dirty="0">
              <a:latin typeface="Arial" pitchFamily="34" charset="0"/>
              <a:cs typeface="Arial" pitchFamily="34" charset="0"/>
            </a:endParaRPr>
          </a:p>
          <a:p>
            <a:pPr marL="266700" indent="-266700">
              <a:defRPr/>
            </a:pPr>
            <a:r>
              <a:rPr lang="ky-KG" sz="1600" dirty="0" smtClean="0">
                <a:latin typeface="Arial" pitchFamily="34" charset="0"/>
                <a:cs typeface="Arial" pitchFamily="34" charset="0"/>
              </a:rPr>
              <a:t>5. </a:t>
            </a:r>
            <a:r>
              <a:rPr lang="ky-KG" sz="1600" dirty="0">
                <a:latin typeface="Arial" pitchFamily="34" charset="0"/>
                <a:cs typeface="Arial" pitchFamily="34" charset="0"/>
              </a:rPr>
              <a:t>Өз ишин классташтарынын аткарган иши менен салыштыруу, аларды талдоо менен кемчиликтери жана жетишкендиктери тууралуу айта алуусу;</a:t>
            </a:r>
            <a:endParaRPr lang="ru-RU" sz="1600" dirty="0">
              <a:latin typeface="Arial" pitchFamily="34" charset="0"/>
              <a:cs typeface="Arial" pitchFamily="34" charset="0"/>
            </a:endParaRPr>
          </a:p>
          <a:p>
            <a:pPr marL="266700" indent="-266700">
              <a:defRPr/>
            </a:pPr>
            <a:r>
              <a:rPr lang="ky-KG" sz="1600" dirty="0" smtClean="0">
                <a:latin typeface="Arial" pitchFamily="34" charset="0"/>
                <a:cs typeface="Arial" pitchFamily="34" charset="0"/>
              </a:rPr>
              <a:t>6. </a:t>
            </a:r>
            <a:r>
              <a:rPr lang="ky-KG" sz="1600" dirty="0">
                <a:latin typeface="Arial" pitchFamily="34" charset="0"/>
                <a:cs typeface="Arial" pitchFamily="34" charset="0"/>
              </a:rPr>
              <a:t>Окуучулардын иш-аракеттерин мугалимдин баалоосунан окуучунун өз алдынча абалды талдоосун, баа бере билүүсүнө өтүү;</a:t>
            </a:r>
            <a:endParaRPr lang="ru-RU" sz="1600" dirty="0">
              <a:latin typeface="Arial" pitchFamily="34" charset="0"/>
              <a:cs typeface="Arial" pitchFamily="34" charset="0"/>
            </a:endParaRPr>
          </a:p>
          <a:p>
            <a:pPr marL="266700" indent="-266700">
              <a:defRPr/>
            </a:pPr>
            <a:r>
              <a:rPr lang="ky-KG" sz="1600" dirty="0" smtClean="0">
                <a:latin typeface="Arial" pitchFamily="34" charset="0"/>
                <a:cs typeface="Arial" pitchFamily="34" charset="0"/>
              </a:rPr>
              <a:t>7. </a:t>
            </a:r>
            <a:r>
              <a:rPr lang="ky-KG" sz="1600" dirty="0">
                <a:latin typeface="Arial" pitchFamily="34" charset="0"/>
                <a:cs typeface="Arial" pitchFamily="34" charset="0"/>
              </a:rPr>
              <a:t>Калыптандыруучу баалоону үзгүлтүксүз колдонуудан окуучунун кетирген кемчиликтерин жоё алуусуна, каталарын өзү оңдой алуусуна жетишүүсү</a:t>
            </a:r>
            <a:r>
              <a:rPr lang="ky-KG" sz="1600" dirty="0" smtClean="0">
                <a:latin typeface="Arial" pitchFamily="34" charset="0"/>
                <a:cs typeface="Arial" pitchFamily="34" charset="0"/>
              </a:rPr>
              <a:t>.</a:t>
            </a:r>
          </a:p>
          <a:p>
            <a:pPr marL="266700" indent="-266700">
              <a:defRPr/>
            </a:pPr>
            <a:r>
              <a:rPr lang="ky-KG" sz="1600" dirty="0" smtClean="0">
                <a:latin typeface="Arial" pitchFamily="34" charset="0"/>
                <a:cs typeface="Arial" pitchFamily="34" charset="0"/>
              </a:rPr>
              <a:t>8. Кайтарым байланышты мугалимдин сабактын ар бир этаптарында колдоно алуусу</a:t>
            </a:r>
            <a:endParaRPr lang="ru-RU" sz="1600" dirty="0">
              <a:latin typeface="Arial" pitchFamily="34" charset="0"/>
              <a:cs typeface="Arial" pitchFamily="34" charset="0"/>
            </a:endParaRPr>
          </a:p>
        </p:txBody>
      </p:sp>
    </p:spTree>
    <p:extLst>
      <p:ext uri="{BB962C8B-B14F-4D97-AF65-F5344CB8AC3E}">
        <p14:creationId xmlns:p14="http://schemas.microsoft.com/office/powerpoint/2010/main" val="1332192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12" name="Прямоугольник 11"/>
          <p:cNvSpPr/>
          <p:nvPr/>
        </p:nvSpPr>
        <p:spPr>
          <a:xfrm>
            <a:off x="960464" y="544324"/>
            <a:ext cx="7555708" cy="5386090"/>
          </a:xfrm>
          <a:prstGeom prst="rect">
            <a:avLst/>
          </a:prstGeom>
          <a:noFill/>
        </p:spPr>
        <p:txBody>
          <a:bodyPr wrap="square" lIns="91440" tIns="45720" rIns="91440" bIns="45720">
            <a:spAutoFit/>
          </a:bodyPr>
          <a:lstStyle/>
          <a:p>
            <a:pPr algn="ctr"/>
            <a:r>
              <a:rPr lang="ru-RU" sz="3200" b="1" cap="none" spc="0" dirty="0" err="1" smtClean="0">
                <a:ln w="24500" cmpd="dbl">
                  <a:solidFill>
                    <a:schemeClr val="accent2">
                      <a:shade val="85000"/>
                      <a:satMod val="155000"/>
                    </a:schemeClr>
                  </a:solidFill>
                  <a:prstDash val="solid"/>
                  <a:miter lim="800000"/>
                </a:ln>
                <a:solidFill>
                  <a:srgbClr val="00B050"/>
                </a:solidFill>
                <a:latin typeface="Arial" pitchFamily="34" charset="0"/>
                <a:cs typeface="Arial" pitchFamily="34" charset="0"/>
              </a:rPr>
              <a:t>Аралыктан</a:t>
            </a:r>
            <a:r>
              <a:rPr lang="ru-RU" sz="3200" b="1" cap="none" spc="0" dirty="0" smtClean="0">
                <a:ln w="24500" cmpd="dbl">
                  <a:solidFill>
                    <a:schemeClr val="accent2">
                      <a:shade val="85000"/>
                      <a:satMod val="155000"/>
                    </a:schemeClr>
                  </a:solidFill>
                  <a:prstDash val="solid"/>
                  <a:miter lim="800000"/>
                </a:ln>
                <a:solidFill>
                  <a:srgbClr val="00B050"/>
                </a:solidFill>
                <a:latin typeface="Arial" pitchFamily="34" charset="0"/>
                <a:cs typeface="Arial" pitchFamily="34" charset="0"/>
              </a:rPr>
              <a:t> </a:t>
            </a:r>
            <a:r>
              <a:rPr lang="ru-RU" sz="3200" b="1" cap="none" spc="0" dirty="0" err="1" smtClean="0">
                <a:ln w="24500" cmpd="dbl">
                  <a:solidFill>
                    <a:schemeClr val="accent2">
                      <a:shade val="85000"/>
                      <a:satMod val="155000"/>
                    </a:schemeClr>
                  </a:solidFill>
                  <a:prstDash val="solid"/>
                  <a:miter lim="800000"/>
                </a:ln>
                <a:solidFill>
                  <a:srgbClr val="00B050"/>
                </a:solidFill>
                <a:latin typeface="Arial" pitchFamily="34" charset="0"/>
                <a:cs typeface="Arial" pitchFamily="34" charset="0"/>
              </a:rPr>
              <a:t>окутуу</a:t>
            </a:r>
            <a:endParaRPr lang="ru-RU" sz="3200" b="1" cap="none" spc="0" dirty="0" smtClean="0">
              <a:ln w="24500" cmpd="dbl">
                <a:solidFill>
                  <a:schemeClr val="accent2">
                    <a:shade val="85000"/>
                    <a:satMod val="155000"/>
                  </a:schemeClr>
                </a:solidFill>
                <a:prstDash val="solid"/>
                <a:miter lim="800000"/>
              </a:ln>
              <a:solidFill>
                <a:srgbClr val="00B050"/>
              </a:solidFill>
              <a:latin typeface="Arial" pitchFamily="34" charset="0"/>
              <a:cs typeface="Arial" pitchFamily="34" charset="0"/>
            </a:endParaRPr>
          </a:p>
          <a:p>
            <a:pPr algn="ctr"/>
            <a:endParaRPr lang="ru-RU" sz="3200" b="1" dirty="0">
              <a:ln w="24500" cmpd="dbl">
                <a:solidFill>
                  <a:schemeClr val="accent2">
                    <a:shade val="85000"/>
                    <a:satMod val="155000"/>
                  </a:schemeClr>
                </a:solidFill>
                <a:prstDash val="solid"/>
                <a:miter lim="800000"/>
              </a:ln>
              <a:solidFill>
                <a:srgbClr val="00B050"/>
              </a:solidFill>
              <a:latin typeface="Arial" pitchFamily="34" charset="0"/>
              <a:cs typeface="Arial" pitchFamily="34" charset="0"/>
            </a:endParaRPr>
          </a:p>
          <a:p>
            <a:pPr lvl="0" algn="ctr"/>
            <a:r>
              <a:rPr lang="ru-RU" sz="2400" b="1" dirty="0" err="1">
                <a:latin typeface="Arial" pitchFamily="34" charset="0"/>
                <a:cs typeface="Arial" pitchFamily="34" charset="0"/>
              </a:rPr>
              <a:t>Санарип</a:t>
            </a:r>
            <a:r>
              <a:rPr lang="ru-RU" sz="2400" b="1" dirty="0">
                <a:latin typeface="Arial" pitchFamily="34" charset="0"/>
                <a:cs typeface="Arial" pitchFamily="34" charset="0"/>
              </a:rPr>
              <a:t> </a:t>
            </a:r>
            <a:r>
              <a:rPr lang="ru-RU" sz="2400" b="1" dirty="0" err="1">
                <a:latin typeface="Arial" pitchFamily="34" charset="0"/>
                <a:cs typeface="Arial" pitchFamily="34" charset="0"/>
              </a:rPr>
              <a:t>сабак</a:t>
            </a:r>
            <a:r>
              <a:rPr lang="ru-RU" sz="2400" b="1" dirty="0">
                <a:latin typeface="Arial" pitchFamily="34" charset="0"/>
                <a:cs typeface="Arial" pitchFamily="34" charset="0"/>
              </a:rPr>
              <a:t> </a:t>
            </a:r>
            <a:r>
              <a:rPr lang="ru-RU" sz="2400" b="1" dirty="0" err="1">
                <a:latin typeface="Arial" pitchFamily="34" charset="0"/>
                <a:cs typeface="Arial" pitchFamily="34" charset="0"/>
              </a:rPr>
              <a:t>окутуу</a:t>
            </a:r>
            <a:r>
              <a:rPr lang="ru-RU" sz="2400" b="1" dirty="0">
                <a:latin typeface="Arial" pitchFamily="34" charset="0"/>
                <a:cs typeface="Arial" pitchFamily="34" charset="0"/>
              </a:rPr>
              <a:t> порталы </a:t>
            </a:r>
          </a:p>
          <a:p>
            <a:pPr lvl="0" algn="ctr"/>
            <a:r>
              <a:rPr lang="en-US" sz="2400" u="sng" dirty="0">
                <a:latin typeface="Arial" pitchFamily="34" charset="0"/>
                <a:cs typeface="Arial" pitchFamily="34" charset="0"/>
                <a:hlinkClick r:id="rId4"/>
              </a:rPr>
              <a:t>https</a:t>
            </a:r>
            <a:r>
              <a:rPr lang="ru-RU" sz="2400" u="sng" dirty="0">
                <a:latin typeface="Arial" pitchFamily="34" charset="0"/>
                <a:cs typeface="Arial" pitchFamily="34" charset="0"/>
                <a:hlinkClick r:id="rId4"/>
              </a:rPr>
              <a:t>://</a:t>
            </a:r>
            <a:r>
              <a:rPr lang="en-US" sz="2400" u="sng" dirty="0" err="1">
                <a:latin typeface="Arial" pitchFamily="34" charset="0"/>
                <a:cs typeface="Arial" pitchFamily="34" charset="0"/>
                <a:hlinkClick r:id="rId4"/>
              </a:rPr>
              <a:t>oku</a:t>
            </a:r>
            <a:r>
              <a:rPr lang="ru-RU" sz="2400" u="sng" dirty="0">
                <a:latin typeface="Arial" pitchFamily="34" charset="0"/>
                <a:cs typeface="Arial" pitchFamily="34" charset="0"/>
                <a:hlinkClick r:id="rId4"/>
              </a:rPr>
              <a:t>.</a:t>
            </a:r>
            <a:r>
              <a:rPr lang="en-US" sz="2400" u="sng" dirty="0" err="1">
                <a:latin typeface="Arial" pitchFamily="34" charset="0"/>
                <a:cs typeface="Arial" pitchFamily="34" charset="0"/>
                <a:hlinkClick r:id="rId4"/>
              </a:rPr>
              <a:t>edu</a:t>
            </a:r>
            <a:r>
              <a:rPr lang="ru-RU" sz="2400" u="sng" dirty="0">
                <a:latin typeface="Arial" pitchFamily="34" charset="0"/>
                <a:cs typeface="Arial" pitchFamily="34" charset="0"/>
                <a:hlinkClick r:id="rId4"/>
              </a:rPr>
              <a:t>.</a:t>
            </a:r>
            <a:r>
              <a:rPr lang="en-US" sz="2400" u="sng" dirty="0" err="1">
                <a:latin typeface="Arial" pitchFamily="34" charset="0"/>
                <a:cs typeface="Arial" pitchFamily="34" charset="0"/>
                <a:hlinkClick r:id="rId4"/>
              </a:rPr>
              <a:t>gov</a:t>
            </a:r>
            <a:r>
              <a:rPr lang="ru-RU" sz="2400" u="sng" dirty="0">
                <a:latin typeface="Arial" pitchFamily="34" charset="0"/>
                <a:cs typeface="Arial" pitchFamily="34" charset="0"/>
                <a:hlinkClick r:id="rId4"/>
              </a:rPr>
              <a:t>.</a:t>
            </a:r>
            <a:r>
              <a:rPr lang="en-US" sz="2400" u="sng" dirty="0" smtClean="0">
                <a:latin typeface="Arial" pitchFamily="34" charset="0"/>
                <a:cs typeface="Arial" pitchFamily="34" charset="0"/>
                <a:hlinkClick r:id="rId4"/>
              </a:rPr>
              <a:t>kg</a:t>
            </a:r>
            <a:endParaRPr lang="ru-RU" sz="2400" u="sng" dirty="0" smtClean="0">
              <a:latin typeface="Arial" pitchFamily="34" charset="0"/>
              <a:cs typeface="Arial" pitchFamily="34" charset="0"/>
            </a:endParaRPr>
          </a:p>
          <a:p>
            <a:pPr lvl="0" algn="ctr"/>
            <a:endParaRPr lang="ru-RU" sz="2400" u="sng" dirty="0">
              <a:latin typeface="Arial" pitchFamily="34" charset="0"/>
              <a:cs typeface="Arial" pitchFamily="34" charset="0"/>
            </a:endParaRPr>
          </a:p>
          <a:p>
            <a:pPr marL="171450" lvl="0" indent="-171450">
              <a:buFont typeface="Wingdings" pitchFamily="2" charset="2"/>
              <a:buChar char="v"/>
            </a:pPr>
            <a:r>
              <a:rPr lang="ru-RU" sz="2400" dirty="0">
                <a:latin typeface="Arial" pitchFamily="34" charset="0"/>
                <a:cs typeface="Arial" pitchFamily="34" charset="0"/>
              </a:rPr>
              <a:t>–    </a:t>
            </a:r>
            <a:r>
              <a:rPr lang="ru-RU" sz="2400" dirty="0" err="1">
                <a:latin typeface="Arial" pitchFamily="34" charset="0"/>
                <a:cs typeface="Arial" pitchFamily="34" charset="0"/>
              </a:rPr>
              <a:t>видеосабактар</a:t>
            </a:r>
            <a:r>
              <a:rPr lang="ru-RU" sz="2400" dirty="0">
                <a:latin typeface="Arial" pitchFamily="34" charset="0"/>
                <a:cs typeface="Arial" pitchFamily="34" charset="0"/>
              </a:rPr>
              <a:t>,   </a:t>
            </a:r>
          </a:p>
          <a:p>
            <a:pPr marL="342900" lvl="0" indent="-342900">
              <a:buFont typeface="Wingdings" pitchFamily="2" charset="2"/>
              <a:buChar char="v"/>
            </a:pPr>
            <a:r>
              <a:rPr lang="ru-RU" sz="2400" dirty="0">
                <a:latin typeface="Arial" pitchFamily="34" charset="0"/>
                <a:cs typeface="Arial" pitchFamily="34" charset="0"/>
              </a:rPr>
              <a:t>– </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телесабактардын</a:t>
            </a:r>
            <a:r>
              <a:rPr lang="ru-RU" sz="2400" dirty="0" smtClean="0">
                <a:latin typeface="Arial" pitchFamily="34" charset="0"/>
                <a:cs typeface="Arial" pitchFamily="34" charset="0"/>
              </a:rPr>
              <a:t> </a:t>
            </a:r>
            <a:r>
              <a:rPr lang="ru-RU" sz="2400" dirty="0" err="1">
                <a:latin typeface="Arial" pitchFamily="34" charset="0"/>
                <a:cs typeface="Arial" pitchFamily="34" charset="0"/>
              </a:rPr>
              <a:t>жүгүртмөсү</a:t>
            </a:r>
            <a:r>
              <a:rPr lang="ru-RU" sz="2400" dirty="0">
                <a:latin typeface="Arial" pitchFamily="34" charset="0"/>
                <a:cs typeface="Arial" pitchFamily="34" charset="0"/>
              </a:rPr>
              <a:t>, </a:t>
            </a:r>
          </a:p>
          <a:p>
            <a:pPr marL="355600" lvl="0" indent="-355600">
              <a:buFont typeface="Wingdings" pitchFamily="2" charset="2"/>
              <a:buChar char="v"/>
            </a:pPr>
            <a:r>
              <a:rPr lang="ru-RU" sz="2400" dirty="0">
                <a:latin typeface="Arial" pitchFamily="34" charset="0"/>
                <a:cs typeface="Arial" pitchFamily="34" charset="0"/>
              </a:rPr>
              <a:t> – </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ачык</a:t>
            </a:r>
            <a:r>
              <a:rPr lang="ru-RU" sz="2400" dirty="0" smtClean="0">
                <a:latin typeface="Arial" pitchFamily="34" charset="0"/>
                <a:cs typeface="Arial" pitchFamily="34" charset="0"/>
              </a:rPr>
              <a:t> </a:t>
            </a:r>
            <a:r>
              <a:rPr lang="ru-RU" sz="2400" dirty="0" err="1">
                <a:latin typeface="Arial" pitchFamily="34" charset="0"/>
                <a:cs typeface="Arial" pitchFamily="34" charset="0"/>
              </a:rPr>
              <a:t>билим</a:t>
            </a:r>
            <a:r>
              <a:rPr lang="ru-RU" sz="2400" dirty="0">
                <a:latin typeface="Arial" pitchFamily="34" charset="0"/>
                <a:cs typeface="Arial" pitchFamily="34" charset="0"/>
              </a:rPr>
              <a:t> </a:t>
            </a:r>
            <a:r>
              <a:rPr lang="ru-RU" sz="2400" dirty="0" err="1">
                <a:latin typeface="Arial" pitchFamily="34" charset="0"/>
                <a:cs typeface="Arial" pitchFamily="34" charset="0"/>
              </a:rPr>
              <a:t>берүү</a:t>
            </a:r>
            <a:r>
              <a:rPr lang="ru-RU" sz="2400" dirty="0">
                <a:latin typeface="Arial" pitchFamily="34" charset="0"/>
                <a:cs typeface="Arial" pitchFamily="34" charset="0"/>
              </a:rPr>
              <a:t> </a:t>
            </a:r>
            <a:r>
              <a:rPr lang="ru-RU" sz="2400" dirty="0" err="1">
                <a:latin typeface="Arial" pitchFamily="34" charset="0"/>
                <a:cs typeface="Arial" pitchFamily="34" charset="0"/>
              </a:rPr>
              <a:t>ресурстарынын</a:t>
            </a:r>
            <a:r>
              <a:rPr lang="ru-RU" sz="2400" dirty="0">
                <a:latin typeface="Arial" pitchFamily="34" charset="0"/>
                <a:cs typeface="Arial" pitchFamily="34" charset="0"/>
              </a:rPr>
              <a:t> </a:t>
            </a:r>
            <a:r>
              <a:rPr lang="ru-RU" sz="2400" dirty="0" err="1">
                <a:latin typeface="Arial" pitchFamily="34" charset="0"/>
                <a:cs typeface="Arial" pitchFamily="34" charset="0"/>
              </a:rPr>
              <a:t>дареги</a:t>
            </a:r>
            <a:r>
              <a:rPr lang="ru-RU" sz="2400" dirty="0">
                <a:latin typeface="Arial" pitchFamily="34" charset="0"/>
                <a:cs typeface="Arial" pitchFamily="34" charset="0"/>
              </a:rPr>
              <a:t> 	(</a:t>
            </a:r>
            <a:r>
              <a:rPr lang="ru-RU" sz="2400" dirty="0" err="1">
                <a:latin typeface="Arial" pitchFamily="34" charset="0"/>
                <a:cs typeface="Arial" pitchFamily="34" charset="0"/>
              </a:rPr>
              <a:t>шилтемелери</a:t>
            </a:r>
            <a:r>
              <a:rPr lang="ru-RU" sz="2400" dirty="0">
                <a:latin typeface="Arial" pitchFamily="34" charset="0"/>
                <a:cs typeface="Arial" pitchFamily="34" charset="0"/>
              </a:rPr>
              <a:t>), </a:t>
            </a:r>
          </a:p>
          <a:p>
            <a:pPr marL="898525" lvl="0" indent="-898525">
              <a:buFont typeface="Wingdings" pitchFamily="2" charset="2"/>
              <a:buChar char="v"/>
            </a:pPr>
            <a:r>
              <a:rPr lang="ru-RU" sz="2400" dirty="0">
                <a:latin typeface="Arial" pitchFamily="34" charset="0"/>
                <a:cs typeface="Arial" pitchFamily="34" charset="0"/>
              </a:rPr>
              <a:t>– </a:t>
            </a:r>
            <a:r>
              <a:rPr lang="ru-RU" sz="2400" dirty="0" err="1">
                <a:latin typeface="Arial" pitchFamily="34" charset="0"/>
                <a:cs typeface="Arial" pitchFamily="34" charset="0"/>
              </a:rPr>
              <a:t>мугалимдер</a:t>
            </a:r>
            <a:r>
              <a:rPr lang="ru-RU" sz="2400" dirty="0">
                <a:latin typeface="Arial" pitchFamily="34" charset="0"/>
                <a:cs typeface="Arial" pitchFamily="34" charset="0"/>
              </a:rPr>
              <a:t> </a:t>
            </a:r>
            <a:r>
              <a:rPr lang="ru-RU" sz="2400" dirty="0" err="1">
                <a:latin typeface="Arial" pitchFamily="34" charset="0"/>
                <a:cs typeface="Arial" pitchFamily="34" charset="0"/>
              </a:rPr>
              <a:t>үчүн</a:t>
            </a:r>
            <a:r>
              <a:rPr lang="ru-RU" sz="2400" dirty="0">
                <a:latin typeface="Arial" pitchFamily="34" charset="0"/>
                <a:cs typeface="Arial" pitchFamily="34" charset="0"/>
              </a:rPr>
              <a:t> </a:t>
            </a:r>
            <a:r>
              <a:rPr lang="ru-RU" sz="2400" dirty="0" err="1">
                <a:latin typeface="Arial" pitchFamily="34" charset="0"/>
                <a:cs typeface="Arial" pitchFamily="34" charset="0"/>
              </a:rPr>
              <a:t>пайдалуу</a:t>
            </a:r>
            <a:r>
              <a:rPr lang="ru-RU" sz="2400" dirty="0">
                <a:latin typeface="Arial" pitchFamily="34" charset="0"/>
                <a:cs typeface="Arial" pitchFamily="34" charset="0"/>
              </a:rPr>
              <a:t> </a:t>
            </a:r>
            <a:r>
              <a:rPr lang="ru-RU" sz="2400" dirty="0" err="1">
                <a:latin typeface="Arial" pitchFamily="34" charset="0"/>
                <a:cs typeface="Arial" pitchFamily="34" charset="0"/>
              </a:rPr>
              <a:t>маалыматтар</a:t>
            </a:r>
            <a:r>
              <a:rPr lang="ru-RU" sz="2400" dirty="0">
                <a:latin typeface="Arial" pitchFamily="34" charset="0"/>
                <a:cs typeface="Arial" pitchFamily="34" charset="0"/>
              </a:rPr>
              <a:t>, </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нускамалар</a:t>
            </a:r>
            <a:r>
              <a:rPr lang="ru-RU" sz="2400" dirty="0" smtClean="0">
                <a:latin typeface="Arial" pitchFamily="34" charset="0"/>
                <a:cs typeface="Arial" pitchFamily="34" charset="0"/>
              </a:rPr>
              <a:t> </a:t>
            </a:r>
            <a:endParaRPr lang="ru-RU" sz="2400" dirty="0">
              <a:latin typeface="Arial" pitchFamily="34" charset="0"/>
              <a:cs typeface="Arial" pitchFamily="34" charset="0"/>
            </a:endParaRPr>
          </a:p>
          <a:p>
            <a:pPr lvl="0" algn="ctr"/>
            <a:r>
              <a:rPr lang="ru-RU" sz="3200" u="sng" dirty="0" smtClean="0">
                <a:latin typeface="Arial" pitchFamily="34" charset="0"/>
                <a:cs typeface="Arial" pitchFamily="34" charset="0"/>
              </a:rPr>
              <a:t> </a:t>
            </a:r>
            <a:endParaRPr lang="ru-RU" sz="3200" dirty="0"/>
          </a:p>
          <a:p>
            <a:pPr algn="ctr"/>
            <a:endParaRPr lang="ru-RU" sz="3200" b="1" cap="none" spc="0" dirty="0">
              <a:ln w="24500" cmpd="dbl">
                <a:solidFill>
                  <a:schemeClr val="accent2">
                    <a:shade val="85000"/>
                    <a:satMod val="155000"/>
                  </a:schemeClr>
                </a:solidFill>
                <a:prstDash val="solid"/>
                <a:miter lim="800000"/>
              </a:ln>
              <a:solidFill>
                <a:srgbClr val="00B050"/>
              </a:solidFill>
            </a:endParaRPr>
          </a:p>
        </p:txBody>
      </p:sp>
    </p:spTree>
    <p:extLst>
      <p:ext uri="{BB962C8B-B14F-4D97-AF65-F5344CB8AC3E}">
        <p14:creationId xmlns:p14="http://schemas.microsoft.com/office/powerpoint/2010/main" val="1288828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696" y="548680"/>
            <a:ext cx="7392822"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848" y="152401"/>
            <a:ext cx="9163001" cy="6886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7091" y="900939"/>
            <a:ext cx="7186032" cy="5389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3701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83568" y="548679"/>
            <a:ext cx="8136904" cy="5909310"/>
          </a:xfrm>
          <a:prstGeom prst="rect">
            <a:avLst/>
          </a:prstGeom>
        </p:spPr>
        <p:txBody>
          <a:bodyPr wrap="square">
            <a:spAutoFit/>
          </a:bodyPr>
          <a:lstStyle/>
          <a:p>
            <a:pPr marL="723900" indent="-368300"/>
            <a:r>
              <a:rPr lang="ru-RU" dirty="0" err="1" smtClean="0">
                <a:latin typeface="Arial" pitchFamily="34" charset="0"/>
                <a:cs typeface="Arial" pitchFamily="34" charset="0"/>
              </a:rPr>
              <a:t>Мугалимдер</a:t>
            </a:r>
            <a:r>
              <a:rPr lang="ru-RU" dirty="0" smtClean="0">
                <a:latin typeface="Arial" pitchFamily="34" charset="0"/>
                <a:cs typeface="Arial" pitchFamily="34" charset="0"/>
              </a:rPr>
              <a:t> </a:t>
            </a:r>
            <a:r>
              <a:rPr lang="ru-RU" dirty="0" err="1" smtClean="0">
                <a:latin typeface="Arial" pitchFamily="34" charset="0"/>
                <a:cs typeface="Arial" pitchFamily="34" charset="0"/>
              </a:rPr>
              <a:t>өз</a:t>
            </a:r>
            <a:r>
              <a:rPr lang="ru-RU" dirty="0" smtClean="0">
                <a:latin typeface="Arial" pitchFamily="34" charset="0"/>
                <a:cs typeface="Arial" pitchFamily="34" charset="0"/>
              </a:rPr>
              <a:t> </a:t>
            </a:r>
            <a:r>
              <a:rPr lang="ru-RU" dirty="0" err="1" smtClean="0">
                <a:latin typeface="Arial" pitchFamily="34" charset="0"/>
                <a:cs typeface="Arial" pitchFamily="34" charset="0"/>
              </a:rPr>
              <a:t>билимдерин</a:t>
            </a:r>
            <a:r>
              <a:rPr lang="ru-RU" dirty="0" smtClean="0">
                <a:latin typeface="Arial" pitchFamily="34" charset="0"/>
                <a:cs typeface="Arial" pitchFamily="34" charset="0"/>
              </a:rPr>
              <a:t> </a:t>
            </a:r>
            <a:r>
              <a:rPr lang="ru-RU" dirty="0" err="1" smtClean="0">
                <a:latin typeface="Arial" pitchFamily="34" charset="0"/>
                <a:cs typeface="Arial" pitchFamily="34" charset="0"/>
              </a:rPr>
              <a:t>өркүндөтүүдө</a:t>
            </a:r>
            <a:r>
              <a:rPr lang="ru-RU" dirty="0" smtClean="0">
                <a:latin typeface="Arial" pitchFamily="34" charset="0"/>
                <a:cs typeface="Arial" pitchFamily="34" charset="0"/>
              </a:rPr>
              <a:t>:</a:t>
            </a:r>
            <a:endParaRPr lang="ru-RU" dirty="0">
              <a:latin typeface="Arial" pitchFamily="34" charset="0"/>
              <a:cs typeface="Arial" pitchFamily="34" charset="0"/>
            </a:endParaRPr>
          </a:p>
          <a:p>
            <a:pPr marL="723900" lvl="0" indent="-368300">
              <a:buFont typeface="Wingdings" pitchFamily="2" charset="2"/>
              <a:buChar char="Ø"/>
            </a:pPr>
            <a:r>
              <a:rPr lang="ru-RU" dirty="0" err="1">
                <a:latin typeface="Arial" pitchFamily="34" charset="0"/>
                <a:cs typeface="Arial" pitchFamily="34" charset="0"/>
              </a:rPr>
              <a:t>Мугалимдерди</a:t>
            </a:r>
            <a:r>
              <a:rPr lang="ru-RU" dirty="0">
                <a:latin typeface="Arial" pitchFamily="34" charset="0"/>
                <a:cs typeface="Arial" pitchFamily="34" charset="0"/>
              </a:rPr>
              <a:t> </a:t>
            </a:r>
            <a:r>
              <a:rPr lang="ru-RU" dirty="0" err="1">
                <a:latin typeface="Arial" pitchFamily="34" charset="0"/>
                <a:cs typeface="Arial" pitchFamily="34" charset="0"/>
              </a:rPr>
              <a:t>окутуу</a:t>
            </a:r>
            <a:r>
              <a:rPr lang="ru-RU" dirty="0">
                <a:latin typeface="Arial" pitchFamily="34" charset="0"/>
                <a:cs typeface="Arial" pitchFamily="34" charset="0"/>
              </a:rPr>
              <a:t> </a:t>
            </a:r>
            <a:r>
              <a:rPr lang="ru-RU" dirty="0" err="1">
                <a:latin typeface="Arial" pitchFamily="34" charset="0"/>
                <a:cs typeface="Arial" pitchFamily="34" charset="0"/>
              </a:rPr>
              <a:t>борбору</a:t>
            </a:r>
            <a:endParaRPr lang="ru-RU" dirty="0">
              <a:latin typeface="Arial" pitchFamily="34" charset="0"/>
              <a:cs typeface="Arial" pitchFamily="34" charset="0"/>
            </a:endParaRPr>
          </a:p>
          <a:p>
            <a:pPr marL="723900" lvl="0" indent="-368300">
              <a:buFont typeface="Wingdings" pitchFamily="2" charset="2"/>
              <a:buChar char="Ø"/>
            </a:pPr>
            <a:r>
              <a:rPr lang="ru-RU" dirty="0">
                <a:latin typeface="Arial" pitchFamily="34" charset="0"/>
                <a:cs typeface="Arial" pitchFamily="34" charset="0"/>
              </a:rPr>
              <a:t>Педагогика</a:t>
            </a:r>
          </a:p>
          <a:p>
            <a:pPr marL="723900" lvl="0" indent="-368300">
              <a:buFont typeface="Wingdings" pitchFamily="2" charset="2"/>
              <a:buChar char="Ø"/>
            </a:pPr>
            <a:r>
              <a:rPr lang="ru-RU" dirty="0" err="1">
                <a:latin typeface="Arial" pitchFamily="34" charset="0"/>
                <a:cs typeface="Arial" pitchFamily="34" charset="0"/>
              </a:rPr>
              <a:t>Санарип</a:t>
            </a:r>
            <a:r>
              <a:rPr lang="ru-RU" dirty="0">
                <a:latin typeface="Arial" pitchFamily="34" charset="0"/>
                <a:cs typeface="Arial" pitchFamily="34" charset="0"/>
              </a:rPr>
              <a:t> </a:t>
            </a:r>
            <a:r>
              <a:rPr lang="ru-RU" dirty="0" err="1">
                <a:latin typeface="Arial" pitchFamily="34" charset="0"/>
                <a:cs typeface="Arial" pitchFamily="34" charset="0"/>
              </a:rPr>
              <a:t>мугалим</a:t>
            </a:r>
            <a:endParaRPr lang="ru-RU" dirty="0">
              <a:latin typeface="Arial" pitchFamily="34" charset="0"/>
              <a:cs typeface="Arial" pitchFamily="34" charset="0"/>
            </a:endParaRPr>
          </a:p>
          <a:p>
            <a:pPr marL="723900" lvl="0" indent="-368300">
              <a:buFont typeface="Wingdings" pitchFamily="2" charset="2"/>
              <a:buChar char="Ø"/>
            </a:pPr>
            <a:r>
              <a:rPr lang="ru-RU" dirty="0" err="1">
                <a:latin typeface="Arial" pitchFamily="34" charset="0"/>
                <a:cs typeface="Arial" pitchFamily="34" charset="0"/>
              </a:rPr>
              <a:t>Санарип</a:t>
            </a:r>
            <a:r>
              <a:rPr lang="ru-RU" dirty="0">
                <a:latin typeface="Arial" pitchFamily="34" charset="0"/>
                <a:cs typeface="Arial" pitchFamily="34" charset="0"/>
              </a:rPr>
              <a:t> </a:t>
            </a:r>
            <a:r>
              <a:rPr lang="ru-RU" dirty="0" err="1">
                <a:latin typeface="Arial" pitchFamily="34" charset="0"/>
                <a:cs typeface="Arial" pitchFamily="34" charset="0"/>
              </a:rPr>
              <a:t>мугалим</a:t>
            </a:r>
            <a:r>
              <a:rPr lang="ru-RU" dirty="0">
                <a:latin typeface="Arial" pitchFamily="34" charset="0"/>
                <a:cs typeface="Arial" pitchFamily="34" charset="0"/>
              </a:rPr>
              <a:t> Кыргызстан</a:t>
            </a:r>
          </a:p>
          <a:p>
            <a:pPr marL="723900" lvl="0" indent="-368300">
              <a:buFont typeface="Wingdings" pitchFamily="2" charset="2"/>
              <a:buChar char="Ø"/>
            </a:pPr>
            <a:r>
              <a:rPr lang="ru-RU" dirty="0" err="1">
                <a:latin typeface="Arial" pitchFamily="34" charset="0"/>
                <a:cs typeface="Arial" pitchFamily="34" charset="0"/>
              </a:rPr>
              <a:t>Билим</a:t>
            </a:r>
            <a:r>
              <a:rPr lang="ru-RU" dirty="0">
                <a:latin typeface="Arial" pitchFamily="34" charset="0"/>
                <a:cs typeface="Arial" pitchFamily="34" charset="0"/>
              </a:rPr>
              <a:t> </a:t>
            </a:r>
            <a:r>
              <a:rPr lang="ru-RU" dirty="0" err="1" smtClean="0">
                <a:latin typeface="Arial" pitchFamily="34" charset="0"/>
                <a:cs typeface="Arial" pitchFamily="34" charset="0"/>
              </a:rPr>
              <a:t>булагы</a:t>
            </a:r>
            <a:endParaRPr lang="en-US" dirty="0" smtClean="0">
              <a:latin typeface="Arial" pitchFamily="34" charset="0"/>
              <a:cs typeface="Arial" pitchFamily="34" charset="0"/>
            </a:endParaRPr>
          </a:p>
          <a:p>
            <a:pPr marL="723900" lvl="0" indent="-368300">
              <a:buFont typeface="Wingdings" pitchFamily="2" charset="2"/>
              <a:buChar char="Ø"/>
            </a:pPr>
            <a:r>
              <a:rPr lang="ru-RU" dirty="0" err="1" smtClean="0">
                <a:latin typeface="Arial" pitchFamily="34" charset="0"/>
                <a:cs typeface="Arial" pitchFamily="34" charset="0"/>
              </a:rPr>
              <a:t>Кутбилим</a:t>
            </a:r>
            <a:endParaRPr lang="ru-RU" dirty="0">
              <a:latin typeface="Arial" pitchFamily="34" charset="0"/>
              <a:cs typeface="Arial" pitchFamily="34" charset="0"/>
            </a:endParaRPr>
          </a:p>
          <a:p>
            <a:pPr marL="723900" lvl="0" indent="-368300">
              <a:buFont typeface="Wingdings" pitchFamily="2" charset="2"/>
              <a:buChar char="Ø"/>
            </a:pPr>
            <a:r>
              <a:rPr lang="en-US" dirty="0" smtClean="0">
                <a:latin typeface="Arial" pitchFamily="34" charset="0"/>
                <a:cs typeface="Arial" pitchFamily="34" charset="0"/>
              </a:rPr>
              <a:t>You</a:t>
            </a:r>
            <a:r>
              <a:rPr lang="ru-RU" dirty="0" smtClean="0">
                <a:latin typeface="Arial" pitchFamily="34" charset="0"/>
                <a:cs typeface="Arial" pitchFamily="34" charset="0"/>
              </a:rPr>
              <a:t> </a:t>
            </a:r>
            <a:r>
              <a:rPr lang="en-US" dirty="0" smtClean="0">
                <a:latin typeface="Arial" pitchFamily="34" charset="0"/>
                <a:cs typeface="Arial" pitchFamily="34" charset="0"/>
              </a:rPr>
              <a:t>Tube</a:t>
            </a:r>
            <a:r>
              <a:rPr lang="ru-RU" dirty="0" smtClean="0">
                <a:latin typeface="Arial" pitchFamily="34" charset="0"/>
                <a:cs typeface="Arial" pitchFamily="34" charset="0"/>
              </a:rPr>
              <a:t>  </a:t>
            </a:r>
            <a:endParaRPr lang="ru-RU" dirty="0">
              <a:latin typeface="Arial" pitchFamily="34" charset="0"/>
              <a:cs typeface="Arial" pitchFamily="34" charset="0"/>
            </a:endParaRPr>
          </a:p>
          <a:p>
            <a:pPr marL="723900" lvl="0" indent="-368300">
              <a:buFont typeface="Wingdings" pitchFamily="2" charset="2"/>
              <a:buChar char="Ø"/>
            </a:pPr>
            <a:r>
              <a:rPr lang="en-US" dirty="0" err="1">
                <a:latin typeface="Arial" pitchFamily="34" charset="0"/>
                <a:cs typeface="Arial" pitchFamily="34" charset="0"/>
              </a:rPr>
              <a:t>WhatsApp</a:t>
            </a:r>
            <a:r>
              <a:rPr lang="en-US" dirty="0">
                <a:latin typeface="Arial" pitchFamily="34" charset="0"/>
                <a:cs typeface="Arial" pitchFamily="34" charset="0"/>
              </a:rPr>
              <a:t> </a:t>
            </a:r>
            <a:endParaRPr lang="ru-RU" dirty="0">
              <a:latin typeface="Arial" pitchFamily="34" charset="0"/>
              <a:cs typeface="Arial" pitchFamily="34" charset="0"/>
            </a:endParaRPr>
          </a:p>
          <a:p>
            <a:pPr marL="723900" lvl="0" indent="-368300">
              <a:buFont typeface="Wingdings" pitchFamily="2" charset="2"/>
              <a:buChar char="Ø"/>
            </a:pPr>
            <a:r>
              <a:rPr lang="ru-RU" dirty="0" err="1">
                <a:latin typeface="Arial" pitchFamily="34" charset="0"/>
                <a:cs typeface="Arial" pitchFamily="34" charset="0"/>
              </a:rPr>
              <a:t>Маалыматтык</a:t>
            </a:r>
            <a:r>
              <a:rPr lang="ru-RU" dirty="0">
                <a:latin typeface="Arial" pitchFamily="34" charset="0"/>
                <a:cs typeface="Arial" pitchFamily="34" charset="0"/>
              </a:rPr>
              <a:t> </a:t>
            </a:r>
            <a:r>
              <a:rPr lang="ru-RU" dirty="0" err="1">
                <a:latin typeface="Arial" pitchFamily="34" charset="0"/>
                <a:cs typeface="Arial" pitchFamily="34" charset="0"/>
              </a:rPr>
              <a:t>каражаттарды</a:t>
            </a:r>
            <a:r>
              <a:rPr lang="ru-RU" dirty="0">
                <a:latin typeface="Arial" pitchFamily="34" charset="0"/>
                <a:cs typeface="Arial" pitchFamily="34" charset="0"/>
              </a:rPr>
              <a:t> </a:t>
            </a:r>
            <a:r>
              <a:rPr lang="ru-RU" dirty="0" err="1">
                <a:latin typeface="Arial" pitchFamily="34" charset="0"/>
                <a:cs typeface="Arial" pitchFamily="34" charset="0"/>
              </a:rPr>
              <a:t>колдоо</a:t>
            </a:r>
            <a:r>
              <a:rPr lang="ru-RU" dirty="0">
                <a:latin typeface="Arial" pitchFamily="34" charset="0"/>
                <a:cs typeface="Arial" pitchFamily="34" charset="0"/>
              </a:rPr>
              <a:t> </a:t>
            </a:r>
            <a:r>
              <a:rPr lang="ru-RU" dirty="0" err="1" smtClean="0">
                <a:latin typeface="Arial" pitchFamily="34" charset="0"/>
                <a:cs typeface="Arial" pitchFamily="34" charset="0"/>
              </a:rPr>
              <a:t>борбору</a:t>
            </a:r>
            <a:r>
              <a:rPr lang="ru-RU" dirty="0" smtClean="0">
                <a:latin typeface="Arial" pitchFamily="34" charset="0"/>
                <a:cs typeface="Arial" pitchFamily="34" charset="0"/>
              </a:rPr>
              <a:t>, </a:t>
            </a:r>
            <a:r>
              <a:rPr lang="ru-RU" dirty="0" err="1" smtClean="0">
                <a:latin typeface="Arial" pitchFamily="34" charset="0"/>
                <a:cs typeface="Arial" pitchFamily="34" charset="0"/>
              </a:rPr>
              <a:t>кийинчерээк</a:t>
            </a:r>
            <a:endParaRPr lang="ru-RU" dirty="0">
              <a:latin typeface="Arial" pitchFamily="34" charset="0"/>
              <a:cs typeface="Arial" pitchFamily="34" charset="0"/>
            </a:endParaRPr>
          </a:p>
          <a:p>
            <a:pPr marL="355600"/>
            <a:r>
              <a:rPr lang="ru-RU" dirty="0" smtClean="0">
                <a:latin typeface="Arial" pitchFamily="34" charset="0"/>
                <a:cs typeface="Arial" pitchFamily="34" charset="0"/>
              </a:rPr>
              <a:t>«</a:t>
            </a:r>
            <a:r>
              <a:rPr lang="ru-RU" dirty="0" err="1" smtClean="0">
                <a:latin typeface="Arial" pitchFamily="34" charset="0"/>
                <a:cs typeface="Arial" pitchFamily="34" charset="0"/>
              </a:rPr>
              <a:t>Үйдөн</a:t>
            </a:r>
            <a:r>
              <a:rPr lang="ru-RU" dirty="0" smtClean="0">
                <a:latin typeface="Arial" pitchFamily="34" charset="0"/>
                <a:cs typeface="Arial" pitchFamily="34" charset="0"/>
              </a:rPr>
              <a:t> </a:t>
            </a:r>
            <a:r>
              <a:rPr lang="ru-RU" dirty="0" err="1">
                <a:latin typeface="Arial" pitchFamily="34" charset="0"/>
                <a:cs typeface="Arial" pitchFamily="34" charset="0"/>
              </a:rPr>
              <a:t>чыкпай</a:t>
            </a:r>
            <a:r>
              <a:rPr lang="ru-RU" dirty="0">
                <a:latin typeface="Arial" pitchFamily="34" charset="0"/>
                <a:cs typeface="Arial" pitchFamily="34" charset="0"/>
              </a:rPr>
              <a:t> </a:t>
            </a:r>
            <a:r>
              <a:rPr lang="ru-RU" dirty="0" err="1" smtClean="0">
                <a:latin typeface="Arial" pitchFamily="34" charset="0"/>
                <a:cs typeface="Arial" pitchFamily="34" charset="0"/>
              </a:rPr>
              <a:t>үйрөн</a:t>
            </a:r>
            <a:r>
              <a:rPr lang="ru-RU" dirty="0" smtClean="0">
                <a:latin typeface="Arial" pitchFamily="34" charset="0"/>
                <a:cs typeface="Arial" pitchFamily="34" charset="0"/>
              </a:rPr>
              <a:t>» </a:t>
            </a:r>
            <a:r>
              <a:rPr lang="ru-RU" dirty="0" err="1">
                <a:latin typeface="Arial" pitchFamily="34" charset="0"/>
                <a:cs typeface="Arial" pitchFamily="34" charset="0"/>
              </a:rPr>
              <a:t>сыяктуу</a:t>
            </a:r>
            <a:r>
              <a:rPr lang="ru-RU" dirty="0">
                <a:latin typeface="Arial" pitchFamily="34" charset="0"/>
                <a:cs typeface="Arial" pitchFamily="34" charset="0"/>
              </a:rPr>
              <a:t> </a:t>
            </a:r>
            <a:r>
              <a:rPr lang="ru-RU" dirty="0" err="1">
                <a:latin typeface="Arial" pitchFamily="34" charset="0"/>
                <a:cs typeface="Arial" pitchFamily="34" charset="0"/>
              </a:rPr>
              <a:t>учурдун</a:t>
            </a:r>
            <a:r>
              <a:rPr lang="ru-RU" dirty="0">
                <a:latin typeface="Arial" pitchFamily="34" charset="0"/>
                <a:cs typeface="Arial" pitchFamily="34" charset="0"/>
              </a:rPr>
              <a:t> </a:t>
            </a:r>
            <a:r>
              <a:rPr lang="ru-RU" dirty="0" err="1">
                <a:latin typeface="Arial" pitchFamily="34" charset="0"/>
                <a:cs typeface="Arial" pitchFamily="34" charset="0"/>
              </a:rPr>
              <a:t>талабына</a:t>
            </a:r>
            <a:r>
              <a:rPr lang="ru-RU" dirty="0">
                <a:latin typeface="Arial" pitchFamily="34" charset="0"/>
                <a:cs typeface="Arial" pitchFamily="34" charset="0"/>
              </a:rPr>
              <a:t> </a:t>
            </a:r>
            <a:r>
              <a:rPr lang="ru-RU" dirty="0" smtClean="0">
                <a:latin typeface="Arial" pitchFamily="34" charset="0"/>
                <a:cs typeface="Arial" pitchFamily="34" charset="0"/>
              </a:rPr>
              <a:t>карата </a:t>
            </a:r>
            <a:r>
              <a:rPr lang="ru-RU" dirty="0" err="1" smtClean="0">
                <a:latin typeface="Arial" pitchFamily="34" charset="0"/>
                <a:cs typeface="Arial" pitchFamily="34" charset="0"/>
              </a:rPr>
              <a:t>уюштурулган</a:t>
            </a:r>
            <a:r>
              <a:rPr lang="ru-RU" dirty="0" smtClean="0">
                <a:latin typeface="Arial" pitchFamily="34" charset="0"/>
                <a:cs typeface="Arial" pitchFamily="34" charset="0"/>
              </a:rPr>
              <a:t> </a:t>
            </a:r>
            <a:r>
              <a:rPr lang="ru-RU" dirty="0" err="1" smtClean="0">
                <a:latin typeface="Arial" pitchFamily="34" charset="0"/>
                <a:cs typeface="Arial" pitchFamily="34" charset="0"/>
              </a:rPr>
              <a:t>вебинар</a:t>
            </a:r>
            <a:r>
              <a:rPr lang="ru-RU" dirty="0" smtClean="0">
                <a:latin typeface="Arial" pitchFamily="34" charset="0"/>
                <a:cs typeface="Arial" pitchFamily="34" charset="0"/>
              </a:rPr>
              <a:t>, конференция, </a:t>
            </a:r>
            <a:r>
              <a:rPr lang="ru-RU" dirty="0" err="1" smtClean="0">
                <a:latin typeface="Arial" pitchFamily="34" charset="0"/>
                <a:cs typeface="Arial" pitchFamily="34" charset="0"/>
              </a:rPr>
              <a:t>семинарлардан</a:t>
            </a:r>
            <a:r>
              <a:rPr lang="ru-RU" dirty="0" smtClean="0">
                <a:latin typeface="Arial" pitchFamily="34" charset="0"/>
                <a:cs typeface="Arial" pitchFamily="34" charset="0"/>
              </a:rPr>
              <a:t> </a:t>
            </a:r>
            <a:r>
              <a:rPr lang="ru-RU" dirty="0" err="1" smtClean="0">
                <a:latin typeface="Arial" pitchFamily="34" charset="0"/>
                <a:cs typeface="Arial" pitchFamily="34" charset="0"/>
              </a:rPr>
              <a:t>программаларды</a:t>
            </a:r>
            <a:r>
              <a:rPr lang="ru-RU" dirty="0">
                <a:latin typeface="Arial" pitchFamily="34" charset="0"/>
                <a:cs typeface="Arial" pitchFamily="34" charset="0"/>
              </a:rPr>
              <a:t>, </a:t>
            </a:r>
            <a:r>
              <a:rPr lang="ru-RU" dirty="0" err="1">
                <a:latin typeface="Arial" pitchFamily="34" charset="0"/>
                <a:cs typeface="Arial" pitchFamily="34" charset="0"/>
              </a:rPr>
              <a:t>платформаларды</a:t>
            </a:r>
            <a:r>
              <a:rPr lang="ru-RU" dirty="0">
                <a:latin typeface="Arial" pitchFamily="34" charset="0"/>
                <a:cs typeface="Arial" pitchFamily="34" charset="0"/>
              </a:rPr>
              <a:t> окуп </a:t>
            </a:r>
            <a:r>
              <a:rPr lang="ru-RU" dirty="0" err="1">
                <a:latin typeface="Arial" pitchFamily="34" charset="0"/>
                <a:cs typeface="Arial" pitchFamily="34" charset="0"/>
              </a:rPr>
              <a:t>үйрөнүп</a:t>
            </a:r>
            <a:r>
              <a:rPr lang="ru-RU" dirty="0">
                <a:latin typeface="Arial" pitchFamily="34" charset="0"/>
                <a:cs typeface="Arial" pitchFamily="34" charset="0"/>
              </a:rPr>
              <a:t>, </a:t>
            </a:r>
            <a:r>
              <a:rPr lang="ru-RU" dirty="0" err="1">
                <a:latin typeface="Arial" pitchFamily="34" charset="0"/>
                <a:cs typeface="Arial" pitchFamily="34" charset="0"/>
              </a:rPr>
              <a:t>практикалоо</a:t>
            </a:r>
            <a:r>
              <a:rPr lang="ru-RU" dirty="0">
                <a:latin typeface="Arial" pitchFamily="34" charset="0"/>
                <a:cs typeface="Arial" pitchFamily="34" charset="0"/>
              </a:rPr>
              <a:t> </a:t>
            </a:r>
            <a:r>
              <a:rPr lang="ru-RU" dirty="0" err="1">
                <a:latin typeface="Arial" pitchFamily="34" charset="0"/>
                <a:cs typeface="Arial" pitchFamily="34" charset="0"/>
              </a:rPr>
              <a:t>менен</a:t>
            </a:r>
            <a:r>
              <a:rPr lang="ru-RU" dirty="0">
                <a:latin typeface="Arial" pitchFamily="34" charset="0"/>
                <a:cs typeface="Arial" pitchFamily="34" charset="0"/>
              </a:rPr>
              <a:t> </a:t>
            </a:r>
            <a:r>
              <a:rPr lang="ru-RU" dirty="0" err="1" smtClean="0">
                <a:latin typeface="Arial" pitchFamily="34" charset="0"/>
                <a:cs typeface="Arial" pitchFamily="34" charset="0"/>
              </a:rPr>
              <a:t>алгачкы</a:t>
            </a:r>
            <a:r>
              <a:rPr lang="ru-RU" dirty="0" smtClean="0">
                <a:latin typeface="Arial" pitchFamily="34" charset="0"/>
                <a:cs typeface="Arial" pitchFamily="34" charset="0"/>
              </a:rPr>
              <a:t> </a:t>
            </a:r>
            <a:r>
              <a:rPr lang="ru-RU" dirty="0" err="1" smtClean="0">
                <a:latin typeface="Arial" pitchFamily="34" charset="0"/>
                <a:cs typeface="Arial" pitchFamily="34" charset="0"/>
              </a:rPr>
              <a:t>мугалимдердин</a:t>
            </a:r>
            <a:r>
              <a:rPr lang="ru-RU" dirty="0" smtClean="0">
                <a:latin typeface="Arial" pitchFamily="34" charset="0"/>
                <a:cs typeface="Arial" pitchFamily="34" charset="0"/>
              </a:rPr>
              <a:t> </a:t>
            </a:r>
            <a:r>
              <a:rPr lang="ru-RU" dirty="0" err="1" smtClean="0">
                <a:latin typeface="Arial" pitchFamily="34" charset="0"/>
                <a:cs typeface="Arial" pitchFamily="34" charset="0"/>
              </a:rPr>
              <a:t>видеосабактары</a:t>
            </a:r>
            <a:r>
              <a:rPr lang="ru-RU" dirty="0" smtClean="0">
                <a:latin typeface="Arial" pitchFamily="34" charset="0"/>
                <a:cs typeface="Arial" pitchFamily="34" charset="0"/>
              </a:rPr>
              <a:t> </a:t>
            </a:r>
            <a:r>
              <a:rPr lang="ru-RU" dirty="0" err="1" smtClean="0">
                <a:latin typeface="Arial" pitchFamily="34" charset="0"/>
                <a:cs typeface="Arial" pitchFamily="34" charset="0"/>
              </a:rPr>
              <a:t>окуу</a:t>
            </a:r>
            <a:r>
              <a:rPr lang="ru-RU" dirty="0" smtClean="0">
                <a:latin typeface="Arial" pitchFamily="34" charset="0"/>
                <a:cs typeface="Arial" pitchFamily="34" charset="0"/>
              </a:rPr>
              <a:t> </a:t>
            </a:r>
            <a:r>
              <a:rPr lang="ru-RU" dirty="0" err="1" smtClean="0">
                <a:latin typeface="Arial" pitchFamily="34" charset="0"/>
                <a:cs typeface="Arial" pitchFamily="34" charset="0"/>
              </a:rPr>
              <a:t>процессинде</a:t>
            </a:r>
            <a:r>
              <a:rPr lang="ru-RU" dirty="0" smtClean="0">
                <a:latin typeface="Arial" pitchFamily="34" charset="0"/>
                <a:cs typeface="Arial" pitchFamily="34" charset="0"/>
              </a:rPr>
              <a:t> </a:t>
            </a:r>
            <a:r>
              <a:rPr lang="ru-RU" dirty="0" err="1" smtClean="0">
                <a:latin typeface="Arial" pitchFamily="34" charset="0"/>
                <a:cs typeface="Arial" pitchFamily="34" charset="0"/>
              </a:rPr>
              <a:t>колдонулду</a:t>
            </a:r>
            <a:r>
              <a:rPr lang="ru-RU" dirty="0" smtClean="0">
                <a:latin typeface="Arial" pitchFamily="34" charset="0"/>
                <a:cs typeface="Arial" pitchFamily="34" charset="0"/>
              </a:rPr>
              <a:t> </a:t>
            </a:r>
            <a:r>
              <a:rPr lang="ru-RU" dirty="0" err="1" smtClean="0">
                <a:latin typeface="Arial" pitchFamily="34" charset="0"/>
                <a:cs typeface="Arial" pitchFamily="34" charset="0"/>
              </a:rPr>
              <a:t>жана</a:t>
            </a:r>
            <a:r>
              <a:rPr lang="ru-RU" dirty="0" smtClean="0">
                <a:latin typeface="Arial" pitchFamily="34" charset="0"/>
                <a:cs typeface="Arial" pitchFamily="34" charset="0"/>
              </a:rPr>
              <a:t> </a:t>
            </a:r>
            <a:r>
              <a:rPr lang="ru-RU" dirty="0" err="1" smtClean="0">
                <a:latin typeface="Arial" pitchFamily="34" charset="0"/>
                <a:cs typeface="Arial" pitchFamily="34" charset="0"/>
              </a:rPr>
              <a:t>башкаларга</a:t>
            </a:r>
            <a:r>
              <a:rPr lang="ru-RU" dirty="0" smtClean="0">
                <a:latin typeface="Arial" pitchFamily="34" charset="0"/>
                <a:cs typeface="Arial" pitchFamily="34" charset="0"/>
              </a:rPr>
              <a:t> да </a:t>
            </a:r>
            <a:r>
              <a:rPr lang="ru-RU" dirty="0" err="1" smtClean="0">
                <a:latin typeface="Arial" pitchFamily="34" charset="0"/>
                <a:cs typeface="Arial" pitchFamily="34" charset="0"/>
              </a:rPr>
              <a:t>сунушталууда</a:t>
            </a:r>
            <a:r>
              <a:rPr lang="ru-RU" dirty="0" smtClean="0">
                <a:latin typeface="Arial" pitchFamily="34" charset="0"/>
                <a:cs typeface="Arial" pitchFamily="34" charset="0"/>
              </a:rPr>
              <a:t>. 	</a:t>
            </a:r>
            <a:endParaRPr lang="ru-RU" dirty="0" smtClean="0">
              <a:latin typeface="Arial" pitchFamily="34" charset="0"/>
              <a:cs typeface="Arial" pitchFamily="34" charset="0"/>
            </a:endParaRPr>
          </a:p>
          <a:p>
            <a:pPr marL="355600"/>
            <a:r>
              <a:rPr lang="ru-RU" dirty="0" err="1">
                <a:latin typeface="Arial" pitchFamily="34" charset="0"/>
                <a:cs typeface="Arial" pitchFamily="34" charset="0"/>
              </a:rPr>
              <a:t>Мындан</a:t>
            </a:r>
            <a:r>
              <a:rPr lang="ru-RU" dirty="0">
                <a:latin typeface="Arial" pitchFamily="34" charset="0"/>
                <a:cs typeface="Arial" pitchFamily="34" charset="0"/>
              </a:rPr>
              <a:t> </a:t>
            </a:r>
            <a:r>
              <a:rPr lang="ru-RU" dirty="0" err="1">
                <a:latin typeface="Arial" pitchFamily="34" charset="0"/>
                <a:cs typeface="Arial" pitchFamily="34" charset="0"/>
              </a:rPr>
              <a:t>сырткары</a:t>
            </a:r>
            <a:r>
              <a:rPr lang="ru-RU" dirty="0">
                <a:latin typeface="Arial" pitchFamily="34" charset="0"/>
                <a:cs typeface="Arial" pitchFamily="34" charset="0"/>
              </a:rPr>
              <a:t>  </a:t>
            </a:r>
          </a:p>
          <a:p>
            <a:pPr marL="723900" indent="-368300">
              <a:buFont typeface="Wingdings" pitchFamily="2" charset="2"/>
              <a:buChar char="Ø"/>
            </a:pPr>
            <a:r>
              <a:rPr lang="ky-KG" dirty="0">
                <a:latin typeface="Arial" pitchFamily="34" charset="0"/>
                <a:cs typeface="Arial" pitchFamily="34" charset="0"/>
              </a:rPr>
              <a:t>Балдар үчүн чыгармаларды, жомокторду окуп берүү</a:t>
            </a:r>
          </a:p>
          <a:p>
            <a:pPr marL="723900" indent="-368300">
              <a:buFont typeface="Wingdings" pitchFamily="2" charset="2"/>
              <a:buChar char="Ø"/>
            </a:pPr>
            <a:r>
              <a:rPr lang="ky-KG" dirty="0">
                <a:latin typeface="Arial" pitchFamily="34" charset="0"/>
                <a:cs typeface="Arial" pitchFamily="34" charset="0"/>
              </a:rPr>
              <a:t>Кол менен кесип жасоо, чаптоо</a:t>
            </a:r>
          </a:p>
          <a:p>
            <a:pPr marL="723900" indent="-368300">
              <a:buFont typeface="Wingdings" pitchFamily="2" charset="2"/>
              <a:buChar char="Ø"/>
            </a:pPr>
            <a:r>
              <a:rPr lang="ky-KG" dirty="0">
                <a:latin typeface="Arial" pitchFamily="34" charset="0"/>
                <a:cs typeface="Arial" pitchFamily="34" charset="0"/>
              </a:rPr>
              <a:t>Кыймылдуу көнүгүүлөр</a:t>
            </a:r>
          </a:p>
          <a:p>
            <a:pPr marL="723900" indent="-368300">
              <a:buFont typeface="Wingdings" pitchFamily="2" charset="2"/>
              <a:buChar char="Ø"/>
            </a:pPr>
            <a:r>
              <a:rPr lang="ky-KG" dirty="0">
                <a:latin typeface="Arial" pitchFamily="34" charset="0"/>
                <a:cs typeface="Arial" pitchFamily="34" charset="0"/>
              </a:rPr>
              <a:t>Сүрөт тартуу, боё</a:t>
            </a:r>
            <a:r>
              <a:rPr lang="ru-RU" dirty="0">
                <a:latin typeface="Arial" pitchFamily="34" charset="0"/>
                <a:cs typeface="Arial" pitchFamily="34" charset="0"/>
              </a:rPr>
              <a:t>о</a:t>
            </a:r>
            <a:r>
              <a:rPr lang="ky-KG" dirty="0">
                <a:latin typeface="Arial" pitchFamily="34" charset="0"/>
                <a:cs typeface="Arial" pitchFamily="34" charset="0"/>
              </a:rPr>
              <a:t> ж.б</a:t>
            </a:r>
            <a:r>
              <a:rPr lang="ky-KG" dirty="0">
                <a:latin typeface="Arial"/>
                <a:cs typeface="Arial"/>
              </a:rPr>
              <a:t>. </a:t>
            </a:r>
            <a:endParaRPr lang="ru-RU" dirty="0">
              <a:latin typeface="Arial" pitchFamily="34" charset="0"/>
              <a:cs typeface="Arial" pitchFamily="34" charset="0"/>
            </a:endParaRPr>
          </a:p>
          <a:p>
            <a:pPr marL="355600"/>
            <a:endParaRPr lang="ru-RU" dirty="0">
              <a:latin typeface="Arial" pitchFamily="34" charset="0"/>
              <a:cs typeface="Arial" pitchFamily="34" charset="0"/>
            </a:endParaRPr>
          </a:p>
        </p:txBody>
      </p:sp>
    </p:spTree>
    <p:extLst>
      <p:ext uri="{BB962C8B-B14F-4D97-AF65-F5344CB8AC3E}">
        <p14:creationId xmlns:p14="http://schemas.microsoft.com/office/powerpoint/2010/main" val="3521503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12" name="Прямоугольник 11"/>
          <p:cNvSpPr/>
          <p:nvPr/>
        </p:nvSpPr>
        <p:spPr>
          <a:xfrm>
            <a:off x="960464" y="544324"/>
            <a:ext cx="7555708" cy="5386090"/>
          </a:xfrm>
          <a:prstGeom prst="rect">
            <a:avLst/>
          </a:prstGeom>
          <a:noFill/>
        </p:spPr>
        <p:txBody>
          <a:bodyPr wrap="square" lIns="91440" tIns="45720" rIns="91440" bIns="45720">
            <a:spAutoFit/>
          </a:bodyPr>
          <a:lstStyle/>
          <a:p>
            <a:pPr algn="ctr"/>
            <a:r>
              <a:rPr lang="ru-RU" sz="3200" b="1" cap="none" spc="0" dirty="0" err="1" smtClean="0">
                <a:ln w="24500" cmpd="dbl">
                  <a:solidFill>
                    <a:schemeClr val="accent2">
                      <a:shade val="85000"/>
                      <a:satMod val="155000"/>
                    </a:schemeClr>
                  </a:solidFill>
                  <a:prstDash val="solid"/>
                  <a:miter lim="800000"/>
                </a:ln>
                <a:solidFill>
                  <a:srgbClr val="00B050"/>
                </a:solidFill>
                <a:latin typeface="Arial" pitchFamily="34" charset="0"/>
                <a:cs typeface="Arial" pitchFamily="34" charset="0"/>
              </a:rPr>
              <a:t>Аралыктан</a:t>
            </a:r>
            <a:r>
              <a:rPr lang="ru-RU" sz="3200" b="1" cap="none" spc="0" dirty="0" smtClean="0">
                <a:ln w="24500" cmpd="dbl">
                  <a:solidFill>
                    <a:schemeClr val="accent2">
                      <a:shade val="85000"/>
                      <a:satMod val="155000"/>
                    </a:schemeClr>
                  </a:solidFill>
                  <a:prstDash val="solid"/>
                  <a:miter lim="800000"/>
                </a:ln>
                <a:solidFill>
                  <a:srgbClr val="00B050"/>
                </a:solidFill>
                <a:latin typeface="Arial" pitchFamily="34" charset="0"/>
                <a:cs typeface="Arial" pitchFamily="34" charset="0"/>
              </a:rPr>
              <a:t> </a:t>
            </a:r>
            <a:r>
              <a:rPr lang="ru-RU" sz="3200" b="1" cap="none" spc="0" dirty="0" err="1" smtClean="0">
                <a:ln w="24500" cmpd="dbl">
                  <a:solidFill>
                    <a:schemeClr val="accent2">
                      <a:shade val="85000"/>
                      <a:satMod val="155000"/>
                    </a:schemeClr>
                  </a:solidFill>
                  <a:prstDash val="solid"/>
                  <a:miter lim="800000"/>
                </a:ln>
                <a:solidFill>
                  <a:srgbClr val="00B050"/>
                </a:solidFill>
                <a:latin typeface="Arial" pitchFamily="34" charset="0"/>
                <a:cs typeface="Arial" pitchFamily="34" charset="0"/>
              </a:rPr>
              <a:t>окутуу</a:t>
            </a:r>
            <a:endParaRPr lang="ru-RU" sz="3200" b="1" cap="none" spc="0" dirty="0" smtClean="0">
              <a:ln w="24500" cmpd="dbl">
                <a:solidFill>
                  <a:schemeClr val="accent2">
                    <a:shade val="85000"/>
                    <a:satMod val="155000"/>
                  </a:schemeClr>
                </a:solidFill>
                <a:prstDash val="solid"/>
                <a:miter lim="800000"/>
              </a:ln>
              <a:solidFill>
                <a:srgbClr val="00B050"/>
              </a:solidFill>
              <a:latin typeface="Arial" pitchFamily="34" charset="0"/>
              <a:cs typeface="Arial" pitchFamily="34" charset="0"/>
            </a:endParaRPr>
          </a:p>
          <a:p>
            <a:pPr algn="ctr"/>
            <a:endParaRPr lang="ru-RU" sz="3200" b="1" dirty="0">
              <a:ln w="24500" cmpd="dbl">
                <a:solidFill>
                  <a:schemeClr val="accent2">
                    <a:shade val="85000"/>
                    <a:satMod val="155000"/>
                  </a:schemeClr>
                </a:solidFill>
                <a:prstDash val="solid"/>
                <a:miter lim="800000"/>
              </a:ln>
              <a:solidFill>
                <a:srgbClr val="00B050"/>
              </a:solidFill>
              <a:latin typeface="Arial" pitchFamily="34" charset="0"/>
              <a:cs typeface="Arial" pitchFamily="34" charset="0"/>
            </a:endParaRPr>
          </a:p>
          <a:p>
            <a:pPr lvl="0" algn="ctr"/>
            <a:r>
              <a:rPr lang="en-US" sz="2400" u="sng" dirty="0" err="1" smtClean="0">
                <a:latin typeface="Arial" pitchFamily="34" charset="0"/>
                <a:cs typeface="Arial" pitchFamily="34" charset="0"/>
                <a:hlinkClick r:id="rId4"/>
              </a:rPr>
              <a:t>kao</a:t>
            </a:r>
            <a:r>
              <a:rPr lang="ru-RU" sz="2400" u="sng" dirty="0" smtClean="0">
                <a:latin typeface="Arial" pitchFamily="34" charset="0"/>
                <a:cs typeface="Arial" pitchFamily="34" charset="0"/>
                <a:hlinkClick r:id="rId4"/>
              </a:rPr>
              <a:t>.</a:t>
            </a:r>
            <a:r>
              <a:rPr lang="en-US" sz="2400" u="sng" dirty="0" smtClean="0">
                <a:latin typeface="Arial" pitchFamily="34" charset="0"/>
                <a:cs typeface="Arial" pitchFamily="34" charset="0"/>
                <a:hlinkClick r:id="rId4"/>
              </a:rPr>
              <a:t>kg</a:t>
            </a:r>
            <a:endParaRPr lang="ru-RU" sz="2400" u="sng" dirty="0" smtClean="0">
              <a:latin typeface="Arial" pitchFamily="34" charset="0"/>
              <a:cs typeface="Arial" pitchFamily="34" charset="0"/>
            </a:endParaRPr>
          </a:p>
          <a:p>
            <a:pPr lvl="0" algn="ctr"/>
            <a:endParaRPr lang="ru-RU" sz="2400" u="sng" dirty="0">
              <a:latin typeface="Arial" pitchFamily="34" charset="0"/>
              <a:cs typeface="Arial" pitchFamily="34" charset="0"/>
            </a:endParaRPr>
          </a:p>
          <a:p>
            <a:pPr marL="533400" lvl="0" indent="-533400">
              <a:buFont typeface="Wingdings" pitchFamily="2" charset="2"/>
              <a:buChar char="v"/>
            </a:pP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предметтер</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боюнча</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видеосабактар</a:t>
            </a:r>
            <a:r>
              <a:rPr lang="ru-RU" sz="2400" dirty="0">
                <a:latin typeface="Arial" pitchFamily="34" charset="0"/>
                <a:cs typeface="Arial" pitchFamily="34" charset="0"/>
              </a:rPr>
              <a:t>,   </a:t>
            </a:r>
          </a:p>
          <a:p>
            <a:pPr marL="533400" lvl="0" indent="-533400">
              <a:buFont typeface="Wingdings" pitchFamily="2" charset="2"/>
              <a:buChar char="v"/>
            </a:pP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предметтик</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стандарттар</a:t>
            </a:r>
            <a:r>
              <a:rPr lang="ru-RU" sz="2400" dirty="0" smtClean="0">
                <a:latin typeface="Arial" pitchFamily="34" charset="0"/>
                <a:cs typeface="Arial" pitchFamily="34" charset="0"/>
              </a:rPr>
              <a:t>, </a:t>
            </a:r>
            <a:endParaRPr lang="ru-RU" sz="2400" dirty="0">
              <a:latin typeface="Arial" pitchFamily="34" charset="0"/>
              <a:cs typeface="Arial" pitchFamily="34" charset="0"/>
            </a:endParaRPr>
          </a:p>
          <a:p>
            <a:pPr marL="533400" lvl="0" indent="-533400">
              <a:buFont typeface="Wingdings" pitchFamily="2" charset="2"/>
              <a:buChar char="v"/>
            </a:pP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билим</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берүү</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тармагындагы</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жанылыктар</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макалалар</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жана</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алардын</a:t>
            </a:r>
            <a:r>
              <a:rPr lang="ru-RU" sz="2400" dirty="0" smtClean="0">
                <a:latin typeface="Arial" pitchFamily="34" charset="0"/>
                <a:cs typeface="Arial" pitchFamily="34" charset="0"/>
              </a:rPr>
              <a:t>  </a:t>
            </a:r>
            <a:r>
              <a:rPr lang="ru-RU" sz="2400" dirty="0" err="1">
                <a:latin typeface="Arial" pitchFamily="34" charset="0"/>
                <a:cs typeface="Arial" pitchFamily="34" charset="0"/>
              </a:rPr>
              <a:t>дареги</a:t>
            </a:r>
            <a:r>
              <a:rPr lang="ru-RU" sz="2400" dirty="0">
                <a:latin typeface="Arial" pitchFamily="34" charset="0"/>
                <a:cs typeface="Arial" pitchFamily="34" charset="0"/>
              </a:rPr>
              <a:t> </a:t>
            </a:r>
            <a:r>
              <a:rPr lang="ru-RU" sz="2400" dirty="0" smtClean="0">
                <a:latin typeface="Arial" pitchFamily="34" charset="0"/>
                <a:cs typeface="Arial" pitchFamily="34" charset="0"/>
              </a:rPr>
              <a:t>(</a:t>
            </a:r>
            <a:r>
              <a:rPr lang="ru-RU" sz="2400" dirty="0" err="1">
                <a:latin typeface="Arial" pitchFamily="34" charset="0"/>
                <a:cs typeface="Arial" pitchFamily="34" charset="0"/>
              </a:rPr>
              <a:t>шилтемелери</a:t>
            </a:r>
            <a:r>
              <a:rPr lang="ru-RU" sz="2400" dirty="0">
                <a:latin typeface="Arial" pitchFamily="34" charset="0"/>
                <a:cs typeface="Arial" pitchFamily="34" charset="0"/>
              </a:rPr>
              <a:t>), </a:t>
            </a:r>
          </a:p>
          <a:p>
            <a:pPr marL="533400" lvl="0" indent="-533400">
              <a:buFont typeface="Wingdings" pitchFamily="2" charset="2"/>
              <a:buChar char="v"/>
            </a:pPr>
            <a:r>
              <a:rPr lang="ru-RU" sz="2400" dirty="0" err="1" smtClean="0">
                <a:latin typeface="Arial" pitchFamily="34" charset="0"/>
                <a:cs typeface="Arial" pitchFamily="34" charset="0"/>
              </a:rPr>
              <a:t>мугалимдер</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методикалык</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маалыматтар</a:t>
            </a:r>
            <a:r>
              <a:rPr lang="ru-RU" sz="2400" dirty="0">
                <a:latin typeface="Arial" pitchFamily="34" charset="0"/>
                <a:cs typeface="Arial" pitchFamily="34" charset="0"/>
              </a:rPr>
              <a:t>, </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нускамалар</a:t>
            </a:r>
            <a:r>
              <a:rPr lang="ru-RU" sz="2400" dirty="0" smtClean="0">
                <a:latin typeface="Arial" pitchFamily="34" charset="0"/>
                <a:cs typeface="Arial" pitchFamily="34" charset="0"/>
              </a:rPr>
              <a:t> </a:t>
            </a:r>
            <a:endParaRPr lang="ru-RU" sz="2400" dirty="0">
              <a:latin typeface="Arial" pitchFamily="34" charset="0"/>
              <a:cs typeface="Arial" pitchFamily="34" charset="0"/>
            </a:endParaRPr>
          </a:p>
          <a:p>
            <a:pPr lvl="0" algn="ctr"/>
            <a:r>
              <a:rPr lang="ru-RU" sz="3200" u="sng" dirty="0" smtClean="0">
                <a:latin typeface="Arial" pitchFamily="34" charset="0"/>
                <a:cs typeface="Arial" pitchFamily="34" charset="0"/>
              </a:rPr>
              <a:t> </a:t>
            </a:r>
            <a:endParaRPr lang="ru-RU" sz="3200" dirty="0"/>
          </a:p>
          <a:p>
            <a:pPr algn="ctr"/>
            <a:endParaRPr lang="ru-RU" sz="3200" b="1" cap="none" spc="0" dirty="0">
              <a:ln w="24500" cmpd="dbl">
                <a:solidFill>
                  <a:schemeClr val="accent2">
                    <a:shade val="85000"/>
                    <a:satMod val="155000"/>
                  </a:schemeClr>
                </a:solidFill>
                <a:prstDash val="solid"/>
                <a:miter lim="800000"/>
              </a:ln>
              <a:solidFill>
                <a:srgbClr val="00B050"/>
              </a:solidFill>
            </a:endParaRPr>
          </a:p>
        </p:txBody>
      </p:sp>
    </p:spTree>
    <p:extLst>
      <p:ext uri="{BB962C8B-B14F-4D97-AF65-F5344CB8AC3E}">
        <p14:creationId xmlns:p14="http://schemas.microsoft.com/office/powerpoint/2010/main" val="2155345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окина Лидия Петровна | Шаблон (фон) презентации. Часть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539872" y="535034"/>
            <a:ext cx="8325184" cy="5355312"/>
          </a:xfrm>
          <a:prstGeom prst="rect">
            <a:avLst/>
          </a:prstGeom>
        </p:spPr>
        <p:txBody>
          <a:bodyPr wrap="square">
            <a:spAutoFit/>
          </a:bodyPr>
          <a:lstStyle/>
          <a:p>
            <a:pPr algn="ctr"/>
            <a:r>
              <a:rPr lang="ru-RU" sz="1900" dirty="0" err="1" smtClean="0">
                <a:latin typeface="Arial" pitchFamily="34" charset="0"/>
                <a:cs typeface="Arial" pitchFamily="34" charset="0"/>
              </a:rPr>
              <a:t>Башталгыч</a:t>
            </a:r>
            <a:r>
              <a:rPr lang="ru-RU" sz="1900" dirty="0" smtClean="0">
                <a:latin typeface="Arial" pitchFamily="34" charset="0"/>
                <a:cs typeface="Arial" pitchFamily="34" charset="0"/>
              </a:rPr>
              <a:t> </a:t>
            </a:r>
            <a:r>
              <a:rPr lang="ru-RU" sz="1900" dirty="0" err="1">
                <a:latin typeface="Arial" pitchFamily="34" charset="0"/>
                <a:cs typeface="Arial" pitchFamily="34" charset="0"/>
              </a:rPr>
              <a:t>класстардын</a:t>
            </a:r>
            <a:r>
              <a:rPr lang="ru-RU" sz="1900" dirty="0">
                <a:latin typeface="Arial" pitchFamily="34" charset="0"/>
                <a:cs typeface="Arial" pitchFamily="34" charset="0"/>
              </a:rPr>
              <a:t> </a:t>
            </a:r>
            <a:r>
              <a:rPr lang="ru-RU" sz="1900" dirty="0" err="1" smtClean="0">
                <a:latin typeface="Arial" pitchFamily="34" charset="0"/>
                <a:cs typeface="Arial" pitchFamily="34" charset="0"/>
              </a:rPr>
              <a:t>мугалимери</a:t>
            </a:r>
            <a:r>
              <a:rPr lang="ru-RU" sz="1900" dirty="0" smtClean="0">
                <a:latin typeface="Arial" pitchFamily="34" charset="0"/>
                <a:cs typeface="Arial" pitchFamily="34" charset="0"/>
              </a:rPr>
              <a:t> </a:t>
            </a:r>
          </a:p>
          <a:p>
            <a:pPr algn="ctr"/>
            <a:r>
              <a:rPr lang="ru-RU" sz="1900" dirty="0" err="1" smtClean="0">
                <a:latin typeface="Arial" pitchFamily="34" charset="0"/>
                <a:cs typeface="Arial" pitchFamily="34" charset="0"/>
              </a:rPr>
              <a:t>үчүн</a:t>
            </a:r>
            <a:r>
              <a:rPr lang="ru-RU" sz="1900" dirty="0" smtClean="0">
                <a:latin typeface="Arial" pitchFamily="34" charset="0"/>
                <a:cs typeface="Arial" pitchFamily="34" charset="0"/>
              </a:rPr>
              <a:t> </a:t>
            </a:r>
            <a:r>
              <a:rPr lang="ru-RU" sz="1900" dirty="0">
                <a:latin typeface="Arial" pitchFamily="34" charset="0"/>
                <a:cs typeface="Arial" pitchFamily="34" charset="0"/>
              </a:rPr>
              <a:t>математика </a:t>
            </a:r>
            <a:r>
              <a:rPr lang="ru-RU" sz="1900" dirty="0" err="1" smtClean="0">
                <a:latin typeface="Arial" pitchFamily="34" charset="0"/>
                <a:cs typeface="Arial" pitchFamily="34" charset="0"/>
              </a:rPr>
              <a:t>боюнча</a:t>
            </a:r>
            <a:r>
              <a:rPr lang="ru-RU" sz="1900" dirty="0" smtClean="0">
                <a:latin typeface="Arial" pitchFamily="34" charset="0"/>
                <a:cs typeface="Arial" pitchFamily="34" charset="0"/>
              </a:rPr>
              <a:t> </a:t>
            </a:r>
            <a:r>
              <a:rPr lang="ru-RU" sz="1900" dirty="0" err="1" smtClean="0">
                <a:latin typeface="Arial" pitchFamily="34" charset="0"/>
                <a:cs typeface="Arial" pitchFamily="34" charset="0"/>
              </a:rPr>
              <a:t>видеосабактар</a:t>
            </a:r>
            <a:r>
              <a:rPr lang="ru-RU" sz="1900" dirty="0" smtClean="0">
                <a:latin typeface="Arial" pitchFamily="34" charset="0"/>
                <a:cs typeface="Arial" pitchFamily="34" charset="0"/>
              </a:rPr>
              <a:t>, </a:t>
            </a:r>
            <a:r>
              <a:rPr lang="ru-RU" sz="1900" dirty="0" err="1" smtClean="0">
                <a:latin typeface="Arial" pitchFamily="34" charset="0"/>
                <a:cs typeface="Arial" pitchFamily="34" charset="0"/>
              </a:rPr>
              <a:t>слайддар</a:t>
            </a:r>
            <a:r>
              <a:rPr lang="ru-RU" sz="1900" dirty="0" smtClean="0">
                <a:latin typeface="Arial" pitchFamily="34" charset="0"/>
                <a:cs typeface="Arial" pitchFamily="34" charset="0"/>
              </a:rPr>
              <a:t> </a:t>
            </a:r>
            <a:r>
              <a:rPr lang="ru-RU" sz="1900" dirty="0" err="1">
                <a:latin typeface="Arial" pitchFamily="34" charset="0"/>
                <a:cs typeface="Arial" pitchFamily="34" charset="0"/>
              </a:rPr>
              <a:t>иштелип</a:t>
            </a:r>
            <a:r>
              <a:rPr lang="ru-RU" sz="1900" dirty="0">
                <a:latin typeface="Arial" pitchFamily="34" charset="0"/>
                <a:cs typeface="Arial" pitchFamily="34" charset="0"/>
              </a:rPr>
              <a:t> </a:t>
            </a:r>
            <a:endParaRPr lang="ru-RU" sz="1900" dirty="0" smtClean="0">
              <a:latin typeface="Arial" pitchFamily="34" charset="0"/>
              <a:cs typeface="Arial" pitchFamily="34" charset="0"/>
            </a:endParaRPr>
          </a:p>
          <a:p>
            <a:pPr algn="ctr"/>
            <a:r>
              <a:rPr lang="ru-RU" sz="1900" dirty="0" err="1" smtClean="0">
                <a:latin typeface="Arial" pitchFamily="34" charset="0"/>
                <a:cs typeface="Arial" pitchFamily="34" charset="0"/>
              </a:rPr>
              <a:t>чыгып</a:t>
            </a:r>
            <a:r>
              <a:rPr lang="ru-RU" sz="1900" dirty="0" smtClean="0">
                <a:latin typeface="Arial" pitchFamily="34" charset="0"/>
                <a:cs typeface="Arial" pitchFamily="34" charset="0"/>
              </a:rPr>
              <a:t> </a:t>
            </a:r>
            <a:r>
              <a:rPr lang="en-US" sz="1900" dirty="0" smtClean="0">
                <a:latin typeface="Arial" pitchFamily="34" charset="0"/>
                <a:cs typeface="Arial" pitchFamily="34" charset="0"/>
              </a:rPr>
              <a:t>kao.kg </a:t>
            </a:r>
            <a:r>
              <a:rPr lang="ru-RU" sz="1900" dirty="0" err="1" smtClean="0">
                <a:latin typeface="Arial" pitchFamily="34" charset="0"/>
                <a:cs typeface="Arial" pitchFamily="34" charset="0"/>
              </a:rPr>
              <a:t>сайтына</a:t>
            </a:r>
            <a:r>
              <a:rPr lang="ru-RU" sz="1900" dirty="0" smtClean="0">
                <a:latin typeface="Arial" pitchFamily="34" charset="0"/>
                <a:cs typeface="Arial" pitchFamily="34" charset="0"/>
              </a:rPr>
              <a:t> </a:t>
            </a:r>
            <a:r>
              <a:rPr lang="ru-RU" sz="1900" dirty="0" err="1" smtClean="0">
                <a:latin typeface="Arial" pitchFamily="34" charset="0"/>
                <a:cs typeface="Arial" pitchFamily="34" charset="0"/>
              </a:rPr>
              <a:t>жана</a:t>
            </a:r>
            <a:r>
              <a:rPr lang="ru-RU" sz="1900" dirty="0" smtClean="0">
                <a:latin typeface="Arial" pitchFamily="34" charset="0"/>
                <a:cs typeface="Arial" pitchFamily="34" charset="0"/>
              </a:rPr>
              <a:t>  </a:t>
            </a:r>
            <a:r>
              <a:rPr lang="en-US" sz="1900" dirty="0" smtClean="0">
                <a:latin typeface="Arial" pitchFamily="34" charset="0"/>
                <a:cs typeface="Arial" pitchFamily="34" charset="0"/>
              </a:rPr>
              <a:t>You</a:t>
            </a:r>
            <a:r>
              <a:rPr lang="ru-RU" sz="1900" dirty="0" smtClean="0">
                <a:latin typeface="Arial" pitchFamily="34" charset="0"/>
                <a:cs typeface="Arial" pitchFamily="34" charset="0"/>
              </a:rPr>
              <a:t> </a:t>
            </a:r>
            <a:r>
              <a:rPr lang="en-US" sz="1900" dirty="0" smtClean="0">
                <a:latin typeface="Arial" pitchFamily="34" charset="0"/>
                <a:cs typeface="Arial" pitchFamily="34" charset="0"/>
              </a:rPr>
              <a:t>Tube</a:t>
            </a:r>
            <a:r>
              <a:rPr lang="ru-RU" sz="1900" dirty="0" smtClean="0">
                <a:latin typeface="Arial" pitchFamily="34" charset="0"/>
                <a:cs typeface="Arial" pitchFamily="34" charset="0"/>
              </a:rPr>
              <a:t>  </a:t>
            </a:r>
            <a:r>
              <a:rPr lang="ru-RU" sz="1900" dirty="0" err="1">
                <a:latin typeface="Arial" pitchFamily="34" charset="0"/>
                <a:cs typeface="Arial" pitchFamily="34" charset="0"/>
              </a:rPr>
              <a:t>каналына</a:t>
            </a:r>
            <a:r>
              <a:rPr lang="ru-RU" sz="1900" dirty="0">
                <a:latin typeface="Arial" pitchFamily="34" charset="0"/>
                <a:cs typeface="Arial" pitchFamily="34" charset="0"/>
              </a:rPr>
              <a:t> </a:t>
            </a:r>
            <a:r>
              <a:rPr lang="ru-RU" sz="1900" dirty="0" err="1">
                <a:latin typeface="Arial" pitchFamily="34" charset="0"/>
                <a:cs typeface="Arial" pitchFamily="34" charset="0"/>
              </a:rPr>
              <a:t>коюлду</a:t>
            </a:r>
            <a:r>
              <a:rPr lang="ru-RU" sz="1900" dirty="0">
                <a:latin typeface="Arial" pitchFamily="34" charset="0"/>
                <a:cs typeface="Arial" pitchFamily="34" charset="0"/>
              </a:rPr>
              <a:t>:</a:t>
            </a:r>
          </a:p>
          <a:p>
            <a:pPr indent="444500"/>
            <a:r>
              <a:rPr lang="ru-RU" sz="1900" b="1" i="1" dirty="0">
                <a:latin typeface="Arial" pitchFamily="34" charset="0"/>
                <a:cs typeface="Arial" pitchFamily="34" charset="0"/>
              </a:rPr>
              <a:t>1-класс</a:t>
            </a:r>
            <a:endParaRPr lang="ru-RU" sz="1900" dirty="0">
              <a:latin typeface="Arial" pitchFamily="34" charset="0"/>
              <a:cs typeface="Arial" pitchFamily="34" charset="0"/>
            </a:endParaRPr>
          </a:p>
          <a:p>
            <a:pPr lvl="0"/>
            <a:r>
              <a:rPr lang="ru-RU" sz="1900" dirty="0" smtClean="0">
                <a:latin typeface="Arial" pitchFamily="34" charset="0"/>
                <a:cs typeface="Arial" pitchFamily="34" charset="0"/>
              </a:rPr>
              <a:t>1) </a:t>
            </a:r>
            <a:r>
              <a:rPr lang="ru-RU" sz="1900" dirty="0" err="1" smtClean="0">
                <a:latin typeface="Arial" pitchFamily="34" charset="0"/>
                <a:cs typeface="Arial" pitchFamily="34" charset="0"/>
              </a:rPr>
              <a:t>Бышыктоо</a:t>
            </a:r>
            <a:r>
              <a:rPr lang="ru-RU" sz="1900" dirty="0">
                <a:latin typeface="Arial" pitchFamily="34" charset="0"/>
                <a:cs typeface="Arial" pitchFamily="34" charset="0"/>
              </a:rPr>
              <a:t>. </a:t>
            </a:r>
            <a:r>
              <a:rPr lang="ru-RU" sz="1900" dirty="0" err="1">
                <a:latin typeface="Arial" pitchFamily="34" charset="0"/>
                <a:cs typeface="Arial" pitchFamily="34" charset="0"/>
              </a:rPr>
              <a:t>Мисалдар</a:t>
            </a:r>
            <a:r>
              <a:rPr lang="ru-RU" sz="1900" dirty="0">
                <a:latin typeface="Arial" pitchFamily="34" charset="0"/>
                <a:cs typeface="Arial" pitchFamily="34" charset="0"/>
              </a:rPr>
              <a:t>. </a:t>
            </a:r>
            <a:r>
              <a:rPr lang="en-US" sz="1600" b="1" dirty="0">
                <a:latin typeface="Arial" pitchFamily="34" charset="0"/>
                <a:cs typeface="Arial" pitchFamily="34" charset="0"/>
              </a:rPr>
              <a:t>https</a:t>
            </a:r>
            <a:r>
              <a:rPr lang="ru-RU" sz="1600" b="1" dirty="0">
                <a:latin typeface="Arial" pitchFamily="34" charset="0"/>
                <a:cs typeface="Arial" pitchFamily="34" charset="0"/>
              </a:rPr>
              <a:t>: </a:t>
            </a:r>
            <a:r>
              <a:rPr lang="en-US" sz="1600" b="1" dirty="0" err="1">
                <a:latin typeface="Arial" pitchFamily="34" charset="0"/>
                <a:cs typeface="Arial" pitchFamily="34" charset="0"/>
              </a:rPr>
              <a:t>youtu</a:t>
            </a:r>
            <a:r>
              <a:rPr lang="ru-RU" sz="1600" b="1" dirty="0">
                <a:latin typeface="Arial" pitchFamily="34" charset="0"/>
                <a:cs typeface="Arial" pitchFamily="34" charset="0"/>
              </a:rPr>
              <a:t>.</a:t>
            </a:r>
            <a:r>
              <a:rPr lang="en-US" sz="1600" b="1" dirty="0">
                <a:latin typeface="Arial" pitchFamily="34" charset="0"/>
                <a:cs typeface="Arial" pitchFamily="34" charset="0"/>
              </a:rPr>
              <a:t>be</a:t>
            </a:r>
            <a:r>
              <a:rPr lang="ru-RU" sz="1600" b="1" dirty="0">
                <a:latin typeface="Arial" pitchFamily="34" charset="0"/>
                <a:cs typeface="Arial" pitchFamily="34" charset="0"/>
              </a:rPr>
              <a:t>/</a:t>
            </a:r>
            <a:r>
              <a:rPr lang="en-US" sz="1600" b="1" dirty="0" err="1">
                <a:latin typeface="Arial" pitchFamily="34" charset="0"/>
                <a:cs typeface="Arial" pitchFamily="34" charset="0"/>
              </a:rPr>
              <a:t>Dxh</a:t>
            </a:r>
            <a:r>
              <a:rPr lang="ru-RU" sz="1600" b="1" dirty="0">
                <a:latin typeface="Arial" pitchFamily="34" charset="0"/>
                <a:cs typeface="Arial" pitchFamily="34" charset="0"/>
              </a:rPr>
              <a:t>7</a:t>
            </a:r>
            <a:r>
              <a:rPr lang="en-US" sz="1600" b="1" dirty="0" err="1">
                <a:latin typeface="Arial" pitchFamily="34" charset="0"/>
                <a:cs typeface="Arial" pitchFamily="34" charset="0"/>
              </a:rPr>
              <a:t>Yqt</a:t>
            </a:r>
            <a:r>
              <a:rPr lang="ru-RU" sz="1600" b="1" dirty="0">
                <a:latin typeface="Arial" pitchFamily="34" charset="0"/>
                <a:cs typeface="Arial" pitchFamily="34" charset="0"/>
              </a:rPr>
              <a:t>4</a:t>
            </a:r>
            <a:r>
              <a:rPr lang="en-US" sz="1600" b="1" dirty="0" err="1">
                <a:latin typeface="Arial" pitchFamily="34" charset="0"/>
                <a:cs typeface="Arial" pitchFamily="34" charset="0"/>
              </a:rPr>
              <a:t>BrM</a:t>
            </a:r>
            <a:endParaRPr lang="ru-RU" sz="1600" b="1" dirty="0">
              <a:latin typeface="Arial" pitchFamily="34" charset="0"/>
              <a:cs typeface="Arial" pitchFamily="34" charset="0"/>
            </a:endParaRPr>
          </a:p>
          <a:p>
            <a:pPr lvl="0"/>
            <a:r>
              <a:rPr lang="ru-RU" sz="1900" dirty="0" smtClean="0">
                <a:latin typeface="Arial" pitchFamily="34" charset="0"/>
                <a:cs typeface="Arial" pitchFamily="34" charset="0"/>
              </a:rPr>
              <a:t>2) </a:t>
            </a:r>
            <a:r>
              <a:rPr lang="ru-RU" sz="1900" dirty="0" err="1" smtClean="0">
                <a:latin typeface="Arial" pitchFamily="34" charset="0"/>
                <a:cs typeface="Arial" pitchFamily="34" charset="0"/>
              </a:rPr>
              <a:t>Бышыктоо</a:t>
            </a:r>
            <a:r>
              <a:rPr lang="ru-RU" sz="1900" dirty="0" smtClean="0">
                <a:latin typeface="Arial" pitchFamily="34" charset="0"/>
                <a:cs typeface="Arial" pitchFamily="34" charset="0"/>
              </a:rPr>
              <a:t> </a:t>
            </a:r>
            <a:r>
              <a:rPr lang="ru-RU" sz="1900" dirty="0" err="1">
                <a:latin typeface="Arial" pitchFamily="34" charset="0"/>
                <a:cs typeface="Arial" pitchFamily="34" charset="0"/>
              </a:rPr>
              <a:t>сабагы</a:t>
            </a:r>
            <a:r>
              <a:rPr lang="ru-RU" sz="1900" dirty="0">
                <a:latin typeface="Arial" pitchFamily="34" charset="0"/>
                <a:cs typeface="Arial" pitchFamily="34" charset="0"/>
              </a:rPr>
              <a:t>. </a:t>
            </a:r>
            <a:r>
              <a:rPr lang="ru-RU" sz="1900" dirty="0" err="1">
                <a:latin typeface="Arial" pitchFamily="34" charset="0"/>
                <a:cs typeface="Arial" pitchFamily="34" charset="0"/>
              </a:rPr>
              <a:t>Маселе</a:t>
            </a:r>
            <a:r>
              <a:rPr lang="ru-RU" sz="1900" dirty="0">
                <a:latin typeface="Arial" pitchFamily="34" charset="0"/>
                <a:cs typeface="Arial" pitchFamily="34" charset="0"/>
              </a:rPr>
              <a:t>.  1-класс.  </a:t>
            </a:r>
            <a:r>
              <a:rPr lang="en-US" sz="1600" b="1" dirty="0">
                <a:latin typeface="Arial" pitchFamily="34" charset="0"/>
                <a:cs typeface="Arial" pitchFamily="34" charset="0"/>
              </a:rPr>
              <a:t>https</a:t>
            </a:r>
            <a:r>
              <a:rPr lang="ru-RU" sz="1600" b="1" dirty="0">
                <a:latin typeface="Arial" pitchFamily="34" charset="0"/>
                <a:cs typeface="Arial" pitchFamily="34" charset="0"/>
              </a:rPr>
              <a:t>: </a:t>
            </a:r>
            <a:r>
              <a:rPr lang="en-US" sz="1600" b="1" dirty="0" err="1">
                <a:latin typeface="Arial" pitchFamily="34" charset="0"/>
                <a:cs typeface="Arial" pitchFamily="34" charset="0"/>
              </a:rPr>
              <a:t>youtu</a:t>
            </a:r>
            <a:r>
              <a:rPr lang="ru-RU" sz="1600" b="1" dirty="0">
                <a:latin typeface="Arial" pitchFamily="34" charset="0"/>
                <a:cs typeface="Arial" pitchFamily="34" charset="0"/>
              </a:rPr>
              <a:t>.</a:t>
            </a:r>
            <a:r>
              <a:rPr lang="en-US" sz="1600" b="1" dirty="0">
                <a:latin typeface="Arial" pitchFamily="34" charset="0"/>
                <a:cs typeface="Arial" pitchFamily="34" charset="0"/>
              </a:rPr>
              <a:t>be</a:t>
            </a:r>
            <a:r>
              <a:rPr lang="ru-RU" sz="1600" b="1" dirty="0">
                <a:latin typeface="Arial" pitchFamily="34" charset="0"/>
                <a:cs typeface="Arial" pitchFamily="34" charset="0"/>
              </a:rPr>
              <a:t>/</a:t>
            </a:r>
            <a:r>
              <a:rPr lang="en-US" sz="1600" b="1" dirty="0" err="1">
                <a:latin typeface="Arial" pitchFamily="34" charset="0"/>
                <a:cs typeface="Arial" pitchFamily="34" charset="0"/>
              </a:rPr>
              <a:t>mHKicrp</a:t>
            </a:r>
            <a:r>
              <a:rPr lang="ru-RU" sz="1600" b="1" dirty="0">
                <a:latin typeface="Arial" pitchFamily="34" charset="0"/>
                <a:cs typeface="Arial" pitchFamily="34" charset="0"/>
              </a:rPr>
              <a:t>8</a:t>
            </a:r>
            <a:r>
              <a:rPr lang="en-US" sz="1600" b="1" dirty="0" err="1">
                <a:latin typeface="Arial" pitchFamily="34" charset="0"/>
                <a:cs typeface="Arial" pitchFamily="34" charset="0"/>
              </a:rPr>
              <a:t>xL</a:t>
            </a:r>
            <a:r>
              <a:rPr lang="ru-RU" sz="1600" b="1" dirty="0">
                <a:latin typeface="Arial" pitchFamily="34" charset="0"/>
                <a:cs typeface="Arial" pitchFamily="34" charset="0"/>
              </a:rPr>
              <a:t>4</a:t>
            </a:r>
          </a:p>
          <a:p>
            <a:pPr indent="444500"/>
            <a:r>
              <a:rPr lang="ru-RU" sz="1900" b="1" i="1" dirty="0">
                <a:latin typeface="Arial" pitchFamily="34" charset="0"/>
                <a:cs typeface="Arial" pitchFamily="34" charset="0"/>
              </a:rPr>
              <a:t>2-класс</a:t>
            </a:r>
            <a:endParaRPr lang="ru-RU" sz="1900" dirty="0">
              <a:latin typeface="Arial" pitchFamily="34" charset="0"/>
              <a:cs typeface="Arial" pitchFamily="34" charset="0"/>
            </a:endParaRPr>
          </a:p>
          <a:p>
            <a:pPr lvl="0"/>
            <a:r>
              <a:rPr lang="ru-RU" sz="1900" dirty="0" smtClean="0">
                <a:latin typeface="Arial" pitchFamily="34" charset="0"/>
                <a:cs typeface="Arial" pitchFamily="34" charset="0"/>
              </a:rPr>
              <a:t>1) </a:t>
            </a:r>
            <a:r>
              <a:rPr lang="ru-RU" sz="1900" dirty="0" err="1" smtClean="0">
                <a:latin typeface="Arial" pitchFamily="34" charset="0"/>
                <a:cs typeface="Arial" pitchFamily="34" charset="0"/>
              </a:rPr>
              <a:t>Бөлүүнүн</a:t>
            </a:r>
            <a:r>
              <a:rPr lang="ru-RU" sz="1900" dirty="0" smtClean="0">
                <a:latin typeface="Arial" pitchFamily="34" charset="0"/>
                <a:cs typeface="Arial" pitchFamily="34" charset="0"/>
              </a:rPr>
              <a:t> </a:t>
            </a:r>
            <a:r>
              <a:rPr lang="ru-RU" sz="1900" dirty="0" err="1">
                <a:latin typeface="Arial" pitchFamily="34" charset="0"/>
                <a:cs typeface="Arial" pitchFamily="34" charset="0"/>
              </a:rPr>
              <a:t>касиеттери</a:t>
            </a:r>
            <a:r>
              <a:rPr lang="ru-RU" sz="1900" dirty="0">
                <a:latin typeface="Arial" pitchFamily="34" charset="0"/>
                <a:cs typeface="Arial" pitchFamily="34" charset="0"/>
              </a:rPr>
              <a:t>. </a:t>
            </a:r>
            <a:r>
              <a:rPr lang="en-US" sz="1600" b="1" dirty="0">
                <a:latin typeface="Arial" pitchFamily="34" charset="0"/>
                <a:cs typeface="Arial" pitchFamily="34" charset="0"/>
              </a:rPr>
              <a:t>https</a:t>
            </a:r>
            <a:r>
              <a:rPr lang="ru-RU" sz="1600" b="1" dirty="0">
                <a:latin typeface="Arial" pitchFamily="34" charset="0"/>
                <a:cs typeface="Arial" pitchFamily="34" charset="0"/>
              </a:rPr>
              <a:t>: </a:t>
            </a:r>
            <a:r>
              <a:rPr lang="en-US" sz="1600" b="1" dirty="0" err="1">
                <a:latin typeface="Arial" pitchFamily="34" charset="0"/>
                <a:cs typeface="Arial" pitchFamily="34" charset="0"/>
              </a:rPr>
              <a:t>youtu</a:t>
            </a:r>
            <a:r>
              <a:rPr lang="ru-RU" sz="1600" b="1" dirty="0">
                <a:latin typeface="Arial" pitchFamily="34" charset="0"/>
                <a:cs typeface="Arial" pitchFamily="34" charset="0"/>
              </a:rPr>
              <a:t>.</a:t>
            </a:r>
            <a:r>
              <a:rPr lang="en-US" sz="1600" b="1" dirty="0">
                <a:latin typeface="Arial" pitchFamily="34" charset="0"/>
                <a:cs typeface="Arial" pitchFamily="34" charset="0"/>
              </a:rPr>
              <a:t>be</a:t>
            </a:r>
            <a:r>
              <a:rPr lang="ru-RU" sz="1600" b="1" dirty="0">
                <a:latin typeface="Arial" pitchFamily="34" charset="0"/>
                <a:cs typeface="Arial" pitchFamily="34" charset="0"/>
              </a:rPr>
              <a:t>/</a:t>
            </a:r>
            <a:r>
              <a:rPr lang="en-US" sz="1600" b="1" dirty="0" err="1">
                <a:latin typeface="Arial" pitchFamily="34" charset="0"/>
                <a:cs typeface="Arial" pitchFamily="34" charset="0"/>
              </a:rPr>
              <a:t>AwGCt</a:t>
            </a:r>
            <a:r>
              <a:rPr lang="ru-RU" sz="1600" b="1" dirty="0">
                <a:latin typeface="Arial" pitchFamily="34" charset="0"/>
                <a:cs typeface="Arial" pitchFamily="34" charset="0"/>
              </a:rPr>
              <a:t>4</a:t>
            </a:r>
            <a:r>
              <a:rPr lang="en-US" sz="1600" b="1" dirty="0" err="1">
                <a:latin typeface="Arial" pitchFamily="34" charset="0"/>
                <a:cs typeface="Arial" pitchFamily="34" charset="0"/>
              </a:rPr>
              <a:t>ShOb</a:t>
            </a:r>
            <a:r>
              <a:rPr lang="ru-RU" sz="1600" b="1" dirty="0">
                <a:latin typeface="Arial" pitchFamily="34" charset="0"/>
                <a:cs typeface="Arial" pitchFamily="34" charset="0"/>
              </a:rPr>
              <a:t>8  </a:t>
            </a:r>
          </a:p>
          <a:p>
            <a:pPr indent="444500"/>
            <a:r>
              <a:rPr lang="ru-RU" sz="1900" b="1" i="1" dirty="0">
                <a:latin typeface="Arial" pitchFamily="34" charset="0"/>
                <a:cs typeface="Arial" pitchFamily="34" charset="0"/>
              </a:rPr>
              <a:t>3-класс</a:t>
            </a:r>
            <a:endParaRPr lang="ru-RU" sz="1900" dirty="0">
              <a:latin typeface="Arial" pitchFamily="34" charset="0"/>
              <a:cs typeface="Arial" pitchFamily="34" charset="0"/>
            </a:endParaRPr>
          </a:p>
          <a:p>
            <a:pPr lvl="0"/>
            <a:r>
              <a:rPr lang="ru-RU" sz="1900" dirty="0" smtClean="0">
                <a:latin typeface="Arial" pitchFamily="34" charset="0"/>
                <a:cs typeface="Arial" pitchFamily="34" charset="0"/>
              </a:rPr>
              <a:t>1)  </a:t>
            </a:r>
            <a:r>
              <a:rPr lang="ru-RU" sz="1900" dirty="0" err="1" smtClean="0">
                <a:latin typeface="Arial" pitchFamily="34" charset="0"/>
                <a:cs typeface="Arial" pitchFamily="34" charset="0"/>
              </a:rPr>
              <a:t>Туюнтмалардагы</a:t>
            </a:r>
            <a:r>
              <a:rPr lang="ru-RU" sz="1900" dirty="0" smtClean="0">
                <a:latin typeface="Arial" pitchFamily="34" charset="0"/>
                <a:cs typeface="Arial" pitchFamily="34" charset="0"/>
              </a:rPr>
              <a:t> </a:t>
            </a:r>
            <a:r>
              <a:rPr lang="ru-RU" sz="1900" dirty="0" err="1">
                <a:latin typeface="Arial" pitchFamily="34" charset="0"/>
                <a:cs typeface="Arial" pitchFamily="34" charset="0"/>
              </a:rPr>
              <a:t>амалдарты</a:t>
            </a:r>
            <a:r>
              <a:rPr lang="ru-RU" sz="1900" dirty="0">
                <a:latin typeface="Arial" pitchFamily="34" charset="0"/>
                <a:cs typeface="Arial" pitchFamily="34" charset="0"/>
              </a:rPr>
              <a:t> </a:t>
            </a:r>
            <a:r>
              <a:rPr lang="ru-RU" sz="1900" dirty="0" err="1">
                <a:latin typeface="Arial" pitchFamily="34" charset="0"/>
                <a:cs typeface="Arial" pitchFamily="34" charset="0"/>
              </a:rPr>
              <a:t>аткаруунун</a:t>
            </a:r>
            <a:r>
              <a:rPr lang="ru-RU" sz="1900" dirty="0">
                <a:latin typeface="Arial" pitchFamily="34" charset="0"/>
                <a:cs typeface="Arial" pitchFamily="34" charset="0"/>
              </a:rPr>
              <a:t> </a:t>
            </a:r>
            <a:r>
              <a:rPr lang="ru-RU" sz="1900" dirty="0" err="1" smtClean="0">
                <a:latin typeface="Arial" pitchFamily="34" charset="0"/>
                <a:cs typeface="Arial" pitchFamily="34" charset="0"/>
              </a:rPr>
              <a:t>та</a:t>
            </a:r>
            <a:r>
              <a:rPr lang="ru-RU" sz="1900" dirty="0" err="1">
                <a:latin typeface="Arial" pitchFamily="34" charset="0"/>
                <a:cs typeface="Arial" pitchFamily="34" charset="0"/>
              </a:rPr>
              <a:t>р</a:t>
            </a:r>
            <a:r>
              <a:rPr lang="ru-RU" sz="1900" dirty="0" err="1" smtClean="0">
                <a:latin typeface="Arial" pitchFamily="34" charset="0"/>
                <a:cs typeface="Arial" pitchFamily="34" charset="0"/>
              </a:rPr>
              <a:t>тиби</a:t>
            </a:r>
            <a:r>
              <a:rPr lang="ru-RU" sz="1900" dirty="0">
                <a:latin typeface="Arial" pitchFamily="34" charset="0"/>
                <a:cs typeface="Arial" pitchFamily="34" charset="0"/>
              </a:rPr>
              <a:t>. </a:t>
            </a:r>
            <a:r>
              <a:rPr lang="ru-RU" sz="1900" dirty="0" smtClean="0">
                <a:latin typeface="Arial" pitchFamily="34" charset="0"/>
                <a:cs typeface="Arial" pitchFamily="34" charset="0"/>
              </a:rPr>
              <a:t> 	</a:t>
            </a:r>
            <a:r>
              <a:rPr lang="en-US" sz="1600" b="1" dirty="0" smtClean="0">
                <a:latin typeface="Arial" pitchFamily="34" charset="0"/>
                <a:cs typeface="Arial" pitchFamily="34" charset="0"/>
              </a:rPr>
              <a:t>https</a:t>
            </a:r>
            <a:r>
              <a:rPr lang="ru-RU" sz="1600" b="1" dirty="0">
                <a:latin typeface="Arial" pitchFamily="34" charset="0"/>
                <a:cs typeface="Arial" pitchFamily="34" charset="0"/>
              </a:rPr>
              <a:t>:</a:t>
            </a:r>
            <a:r>
              <a:rPr lang="en-US" sz="1600" b="1" dirty="0" err="1">
                <a:latin typeface="Arial" pitchFamily="34" charset="0"/>
                <a:cs typeface="Arial" pitchFamily="34" charset="0"/>
              </a:rPr>
              <a:t>youtu</a:t>
            </a:r>
            <a:r>
              <a:rPr lang="ru-RU" sz="1600" b="1" dirty="0">
                <a:latin typeface="Arial" pitchFamily="34" charset="0"/>
                <a:cs typeface="Arial" pitchFamily="34" charset="0"/>
              </a:rPr>
              <a:t>.</a:t>
            </a:r>
            <a:r>
              <a:rPr lang="en-US" sz="1600" b="1" dirty="0">
                <a:latin typeface="Arial" pitchFamily="34" charset="0"/>
                <a:cs typeface="Arial" pitchFamily="34" charset="0"/>
              </a:rPr>
              <a:t>be</a:t>
            </a:r>
            <a:r>
              <a:rPr lang="ru-RU" sz="1600" b="1" dirty="0">
                <a:latin typeface="Arial" pitchFamily="34" charset="0"/>
                <a:cs typeface="Arial" pitchFamily="34" charset="0"/>
              </a:rPr>
              <a:t>/</a:t>
            </a:r>
            <a:r>
              <a:rPr lang="en-US" sz="1600" b="1" dirty="0">
                <a:latin typeface="Arial" pitchFamily="34" charset="0"/>
                <a:cs typeface="Arial" pitchFamily="34" charset="0"/>
              </a:rPr>
              <a:t>j</a:t>
            </a:r>
            <a:r>
              <a:rPr lang="ru-RU" sz="1600" b="1" dirty="0">
                <a:latin typeface="Arial" pitchFamily="34" charset="0"/>
                <a:cs typeface="Arial" pitchFamily="34" charset="0"/>
              </a:rPr>
              <a:t>6</a:t>
            </a:r>
            <a:r>
              <a:rPr lang="en-US" sz="1600" b="1" dirty="0" err="1">
                <a:latin typeface="Arial" pitchFamily="34" charset="0"/>
                <a:cs typeface="Arial" pitchFamily="34" charset="0"/>
              </a:rPr>
              <a:t>nHzXjxbel</a:t>
            </a:r>
            <a:r>
              <a:rPr lang="en-US" sz="1600" b="1" dirty="0">
                <a:latin typeface="Arial" pitchFamily="34" charset="0"/>
                <a:cs typeface="Arial" pitchFamily="34" charset="0"/>
              </a:rPr>
              <a:t> </a:t>
            </a:r>
            <a:endParaRPr lang="ru-RU" sz="1600" b="1" dirty="0">
              <a:latin typeface="Arial" pitchFamily="34" charset="0"/>
              <a:cs typeface="Arial" pitchFamily="34" charset="0"/>
            </a:endParaRPr>
          </a:p>
          <a:p>
            <a:pPr lvl="0"/>
            <a:r>
              <a:rPr lang="ru-RU" sz="1900" dirty="0" smtClean="0">
                <a:latin typeface="Arial" pitchFamily="34" charset="0"/>
                <a:cs typeface="Arial" pitchFamily="34" charset="0"/>
              </a:rPr>
              <a:t>2) </a:t>
            </a:r>
            <a:r>
              <a:rPr lang="ru-RU" sz="1900" dirty="0" err="1" smtClean="0">
                <a:latin typeface="Arial" pitchFamily="34" charset="0"/>
                <a:cs typeface="Arial" pitchFamily="34" charset="0"/>
              </a:rPr>
              <a:t>Бардык</a:t>
            </a:r>
            <a:r>
              <a:rPr lang="ru-RU" sz="1900" dirty="0" smtClean="0">
                <a:latin typeface="Arial" pitchFamily="34" charset="0"/>
                <a:cs typeface="Arial" pitchFamily="34" charset="0"/>
              </a:rPr>
              <a:t> </a:t>
            </a:r>
            <a:r>
              <a:rPr lang="ru-RU" sz="1900" dirty="0" err="1">
                <a:latin typeface="Arial" pitchFamily="34" charset="0"/>
                <a:cs typeface="Arial" pitchFamily="34" charset="0"/>
              </a:rPr>
              <a:t>амалдарга</a:t>
            </a:r>
            <a:r>
              <a:rPr lang="ru-RU" sz="1900" dirty="0">
                <a:latin typeface="Arial" pitchFamily="34" charset="0"/>
                <a:cs typeface="Arial" pitchFamily="34" charset="0"/>
              </a:rPr>
              <a:t> карата </a:t>
            </a:r>
            <a:r>
              <a:rPr lang="ru-RU" sz="1900" dirty="0" err="1">
                <a:latin typeface="Arial" pitchFamily="34" charset="0"/>
                <a:cs typeface="Arial" pitchFamily="34" charset="0"/>
              </a:rPr>
              <a:t>текстүү</a:t>
            </a:r>
            <a:r>
              <a:rPr lang="ru-RU" sz="1900" dirty="0">
                <a:latin typeface="Arial" pitchFamily="34" charset="0"/>
                <a:cs typeface="Arial" pitchFamily="34" charset="0"/>
              </a:rPr>
              <a:t> </a:t>
            </a:r>
            <a:r>
              <a:rPr lang="ru-RU" sz="1900" dirty="0" err="1">
                <a:latin typeface="Arial" pitchFamily="34" charset="0"/>
                <a:cs typeface="Arial" pitchFamily="34" charset="0"/>
              </a:rPr>
              <a:t>маселелерди</a:t>
            </a:r>
            <a:r>
              <a:rPr lang="ru-RU" sz="1900" dirty="0">
                <a:latin typeface="Arial" pitchFamily="34" charset="0"/>
                <a:cs typeface="Arial" pitchFamily="34" charset="0"/>
              </a:rPr>
              <a:t> </a:t>
            </a:r>
            <a:r>
              <a:rPr lang="ru-RU" sz="1900" dirty="0" err="1">
                <a:latin typeface="Arial" pitchFamily="34" charset="0"/>
                <a:cs typeface="Arial" pitchFamily="34" charset="0"/>
              </a:rPr>
              <a:t>жана</a:t>
            </a:r>
            <a:r>
              <a:rPr lang="ru-RU" sz="1900" dirty="0">
                <a:latin typeface="Arial" pitchFamily="34" charset="0"/>
                <a:cs typeface="Arial" pitchFamily="34" charset="0"/>
              </a:rPr>
              <a:t> </a:t>
            </a:r>
            <a:r>
              <a:rPr lang="ru-RU" sz="1900" dirty="0" err="1">
                <a:latin typeface="Arial" pitchFamily="34" charset="0"/>
                <a:cs typeface="Arial" pitchFamily="34" charset="0"/>
              </a:rPr>
              <a:t>теӊдемелерди</a:t>
            </a:r>
            <a:r>
              <a:rPr lang="ru-RU" sz="1900" dirty="0">
                <a:latin typeface="Arial" pitchFamily="34" charset="0"/>
                <a:cs typeface="Arial" pitchFamily="34" charset="0"/>
              </a:rPr>
              <a:t> </a:t>
            </a:r>
            <a:r>
              <a:rPr lang="ru-RU" sz="1900" dirty="0" smtClean="0">
                <a:latin typeface="Arial" pitchFamily="34" charset="0"/>
                <a:cs typeface="Arial" pitchFamily="34" charset="0"/>
              </a:rPr>
              <a:t>	</a:t>
            </a:r>
            <a:r>
              <a:rPr lang="ru-RU" sz="1900" dirty="0" err="1" smtClean="0">
                <a:latin typeface="Arial" pitchFamily="34" charset="0"/>
                <a:cs typeface="Arial" pitchFamily="34" charset="0"/>
              </a:rPr>
              <a:t>чыгаруу</a:t>
            </a:r>
            <a:r>
              <a:rPr lang="ru-RU" sz="1900" dirty="0">
                <a:latin typeface="Arial" pitchFamily="34" charset="0"/>
                <a:cs typeface="Arial" pitchFamily="34" charset="0"/>
              </a:rPr>
              <a:t>. </a:t>
            </a:r>
            <a:r>
              <a:rPr lang="en-US" sz="1600" b="1" dirty="0">
                <a:latin typeface="Arial" pitchFamily="34" charset="0"/>
                <a:cs typeface="Arial" pitchFamily="34" charset="0"/>
              </a:rPr>
              <a:t>https</a:t>
            </a:r>
            <a:r>
              <a:rPr lang="ru-RU" sz="1600" b="1" dirty="0">
                <a:latin typeface="Arial" pitchFamily="34" charset="0"/>
                <a:cs typeface="Arial" pitchFamily="34" charset="0"/>
              </a:rPr>
              <a:t>: </a:t>
            </a:r>
            <a:r>
              <a:rPr lang="en-US" sz="1600" b="1" dirty="0" err="1">
                <a:latin typeface="Arial" pitchFamily="34" charset="0"/>
                <a:cs typeface="Arial" pitchFamily="34" charset="0"/>
              </a:rPr>
              <a:t>youtu</a:t>
            </a:r>
            <a:r>
              <a:rPr lang="ru-RU" sz="1600" b="1" dirty="0">
                <a:latin typeface="Arial" pitchFamily="34" charset="0"/>
                <a:cs typeface="Arial" pitchFamily="34" charset="0"/>
              </a:rPr>
              <a:t>.</a:t>
            </a:r>
            <a:r>
              <a:rPr lang="en-US" sz="1600" b="1" dirty="0">
                <a:latin typeface="Arial" pitchFamily="34" charset="0"/>
                <a:cs typeface="Arial" pitchFamily="34" charset="0"/>
              </a:rPr>
              <a:t>be</a:t>
            </a:r>
            <a:r>
              <a:rPr lang="ru-RU" sz="1600" b="1" dirty="0">
                <a:latin typeface="Arial" pitchFamily="34" charset="0"/>
                <a:cs typeface="Arial" pitchFamily="34" charset="0"/>
              </a:rPr>
              <a:t>/</a:t>
            </a:r>
            <a:r>
              <a:rPr lang="en-US" sz="1600" b="1" dirty="0" err="1">
                <a:latin typeface="Arial" pitchFamily="34" charset="0"/>
                <a:cs typeface="Arial" pitchFamily="34" charset="0"/>
              </a:rPr>
              <a:t>KrpF</a:t>
            </a:r>
            <a:r>
              <a:rPr lang="ru-RU" sz="1600" b="1" dirty="0">
                <a:latin typeface="Arial" pitchFamily="34" charset="0"/>
                <a:cs typeface="Arial" pitchFamily="34" charset="0"/>
              </a:rPr>
              <a:t>93</a:t>
            </a:r>
            <a:r>
              <a:rPr lang="en-US" sz="1600" b="1" dirty="0">
                <a:latin typeface="Arial" pitchFamily="34" charset="0"/>
                <a:cs typeface="Arial" pitchFamily="34" charset="0"/>
              </a:rPr>
              <a:t>J</a:t>
            </a:r>
            <a:r>
              <a:rPr lang="ru-RU" sz="1600" b="1" dirty="0">
                <a:latin typeface="Arial" pitchFamily="34" charset="0"/>
                <a:cs typeface="Arial" pitchFamily="34" charset="0"/>
              </a:rPr>
              <a:t>2</a:t>
            </a:r>
            <a:r>
              <a:rPr lang="en-US" sz="1600" b="1" dirty="0" err="1">
                <a:latin typeface="Arial" pitchFamily="34" charset="0"/>
                <a:cs typeface="Arial" pitchFamily="34" charset="0"/>
              </a:rPr>
              <a:t>URk</a:t>
            </a:r>
            <a:endParaRPr lang="ru-RU" sz="1600" b="1" dirty="0">
              <a:latin typeface="Arial" pitchFamily="34" charset="0"/>
              <a:cs typeface="Arial" pitchFamily="34" charset="0"/>
            </a:endParaRPr>
          </a:p>
          <a:p>
            <a:pPr lvl="0"/>
            <a:r>
              <a:rPr lang="ru-RU" sz="1900" dirty="0" smtClean="0">
                <a:latin typeface="Arial" pitchFamily="34" charset="0"/>
                <a:cs typeface="Arial" pitchFamily="34" charset="0"/>
              </a:rPr>
              <a:t>3) 1076-1083-мисал-маселелерди </a:t>
            </a:r>
            <a:r>
              <a:rPr lang="ru-RU" sz="1900" dirty="0" err="1">
                <a:latin typeface="Arial" pitchFamily="34" charset="0"/>
                <a:cs typeface="Arial" pitchFamily="34" charset="0"/>
              </a:rPr>
              <a:t>чыгаруу</a:t>
            </a:r>
            <a:r>
              <a:rPr lang="ru-RU" sz="1900" dirty="0">
                <a:latin typeface="Arial" pitchFamily="34" charset="0"/>
                <a:cs typeface="Arial" pitchFamily="34" charset="0"/>
              </a:rPr>
              <a:t>. </a:t>
            </a:r>
            <a:r>
              <a:rPr lang="en-US" sz="1600" b="1" dirty="0">
                <a:latin typeface="Arial" pitchFamily="34" charset="0"/>
                <a:cs typeface="Arial" pitchFamily="34" charset="0"/>
              </a:rPr>
              <a:t>https</a:t>
            </a:r>
            <a:r>
              <a:rPr lang="ru-RU" sz="1600" b="1" dirty="0">
                <a:latin typeface="Arial" pitchFamily="34" charset="0"/>
                <a:cs typeface="Arial" pitchFamily="34" charset="0"/>
              </a:rPr>
              <a:t>: </a:t>
            </a:r>
            <a:r>
              <a:rPr lang="en-US" sz="1600" b="1" dirty="0" err="1">
                <a:latin typeface="Arial" pitchFamily="34" charset="0"/>
                <a:cs typeface="Arial" pitchFamily="34" charset="0"/>
              </a:rPr>
              <a:t>youtu</a:t>
            </a:r>
            <a:r>
              <a:rPr lang="ru-RU" sz="1600" b="1" dirty="0">
                <a:latin typeface="Arial" pitchFamily="34" charset="0"/>
                <a:cs typeface="Arial" pitchFamily="34" charset="0"/>
              </a:rPr>
              <a:t>.</a:t>
            </a:r>
            <a:r>
              <a:rPr lang="en-US" sz="1600" b="1" dirty="0">
                <a:latin typeface="Arial" pitchFamily="34" charset="0"/>
                <a:cs typeface="Arial" pitchFamily="34" charset="0"/>
              </a:rPr>
              <a:t>be</a:t>
            </a:r>
            <a:r>
              <a:rPr lang="ru-RU" sz="1600" b="1" dirty="0">
                <a:latin typeface="Arial" pitchFamily="34" charset="0"/>
                <a:cs typeface="Arial" pitchFamily="34" charset="0"/>
              </a:rPr>
              <a:t>/ </a:t>
            </a:r>
            <a:r>
              <a:rPr lang="en-US" sz="1600" b="1" dirty="0">
                <a:latin typeface="Arial" pitchFamily="34" charset="0"/>
                <a:cs typeface="Arial" pitchFamily="34" charset="0"/>
              </a:rPr>
              <a:t>D</a:t>
            </a:r>
            <a:r>
              <a:rPr lang="ru-RU" sz="1600" b="1" dirty="0">
                <a:latin typeface="Arial" pitchFamily="34" charset="0"/>
                <a:cs typeface="Arial" pitchFamily="34" charset="0"/>
              </a:rPr>
              <a:t>4</a:t>
            </a:r>
            <a:r>
              <a:rPr lang="en-US" sz="1600" b="1" dirty="0" err="1">
                <a:latin typeface="Arial" pitchFamily="34" charset="0"/>
                <a:cs typeface="Arial" pitchFamily="34" charset="0"/>
              </a:rPr>
              <a:t>wR</a:t>
            </a:r>
            <a:r>
              <a:rPr lang="ru-RU" sz="1600" b="1" dirty="0">
                <a:latin typeface="Arial" pitchFamily="34" charset="0"/>
                <a:cs typeface="Arial" pitchFamily="34" charset="0"/>
              </a:rPr>
              <a:t>3</a:t>
            </a:r>
            <a:r>
              <a:rPr lang="en-US" sz="1600" b="1" dirty="0" err="1">
                <a:latin typeface="Arial" pitchFamily="34" charset="0"/>
                <a:cs typeface="Arial" pitchFamily="34" charset="0"/>
              </a:rPr>
              <a:t>xCvFsA</a:t>
            </a:r>
            <a:r>
              <a:rPr lang="en-US" sz="1600" b="1" dirty="0">
                <a:latin typeface="Arial" pitchFamily="34" charset="0"/>
                <a:cs typeface="Arial" pitchFamily="34" charset="0"/>
              </a:rPr>
              <a:t> </a:t>
            </a:r>
            <a:endParaRPr lang="ru-RU" sz="1600" b="1" dirty="0">
              <a:latin typeface="Arial" pitchFamily="34" charset="0"/>
              <a:cs typeface="Arial" pitchFamily="34" charset="0"/>
            </a:endParaRPr>
          </a:p>
          <a:p>
            <a:pPr indent="444500"/>
            <a:r>
              <a:rPr lang="ru-RU" sz="1900" b="1" i="1" dirty="0">
                <a:latin typeface="Arial" pitchFamily="34" charset="0"/>
                <a:cs typeface="Arial" pitchFamily="34" charset="0"/>
              </a:rPr>
              <a:t>4-класс</a:t>
            </a:r>
          </a:p>
          <a:p>
            <a:pPr lvl="0"/>
            <a:r>
              <a:rPr lang="ru-RU" sz="1900" dirty="0" smtClean="0">
                <a:latin typeface="Arial" pitchFamily="34" charset="0"/>
                <a:cs typeface="Arial" pitchFamily="34" charset="0"/>
              </a:rPr>
              <a:t>1) </a:t>
            </a:r>
            <a:r>
              <a:rPr lang="ru-RU" sz="1900" dirty="0" err="1" smtClean="0">
                <a:latin typeface="Arial" pitchFamily="34" charset="0"/>
                <a:cs typeface="Arial" pitchFamily="34" charset="0"/>
              </a:rPr>
              <a:t>Көлөмдүү</a:t>
            </a:r>
            <a:r>
              <a:rPr lang="ru-RU" sz="1900" dirty="0" smtClean="0">
                <a:latin typeface="Arial" pitchFamily="34" charset="0"/>
                <a:cs typeface="Arial" pitchFamily="34" charset="0"/>
              </a:rPr>
              <a:t> </a:t>
            </a:r>
            <a:r>
              <a:rPr lang="ru-RU" sz="1900" dirty="0" err="1">
                <a:latin typeface="Arial" pitchFamily="34" charset="0"/>
                <a:cs typeface="Arial" pitchFamily="34" charset="0"/>
              </a:rPr>
              <a:t>фигуралар</a:t>
            </a:r>
            <a:r>
              <a:rPr lang="ru-RU" sz="1900" dirty="0">
                <a:latin typeface="Arial" pitchFamily="34" charset="0"/>
                <a:cs typeface="Arial" pitchFamily="34" charset="0"/>
              </a:rPr>
              <a:t>. Куб. </a:t>
            </a:r>
            <a:r>
              <a:rPr lang="en-US" sz="1600" b="1" dirty="0">
                <a:latin typeface="Arial" pitchFamily="34" charset="0"/>
                <a:cs typeface="Arial" pitchFamily="34" charset="0"/>
              </a:rPr>
              <a:t>https</a:t>
            </a:r>
            <a:r>
              <a:rPr lang="ru-RU" sz="1600" b="1" dirty="0">
                <a:latin typeface="Arial" pitchFamily="34" charset="0"/>
                <a:cs typeface="Arial" pitchFamily="34" charset="0"/>
              </a:rPr>
              <a:t>: </a:t>
            </a:r>
            <a:r>
              <a:rPr lang="en-US" sz="1600" b="1" dirty="0" err="1">
                <a:latin typeface="Arial" pitchFamily="34" charset="0"/>
                <a:cs typeface="Arial" pitchFamily="34" charset="0"/>
              </a:rPr>
              <a:t>youtu</a:t>
            </a:r>
            <a:r>
              <a:rPr lang="ru-RU" sz="1600" b="1" dirty="0">
                <a:latin typeface="Arial" pitchFamily="34" charset="0"/>
                <a:cs typeface="Arial" pitchFamily="34" charset="0"/>
              </a:rPr>
              <a:t>.</a:t>
            </a:r>
            <a:r>
              <a:rPr lang="en-US" sz="1600" b="1" dirty="0">
                <a:latin typeface="Arial" pitchFamily="34" charset="0"/>
                <a:cs typeface="Arial" pitchFamily="34" charset="0"/>
              </a:rPr>
              <a:t>be</a:t>
            </a:r>
            <a:r>
              <a:rPr lang="ru-RU" sz="1600" b="1" dirty="0">
                <a:latin typeface="Arial" pitchFamily="34" charset="0"/>
                <a:cs typeface="Arial" pitchFamily="34" charset="0"/>
              </a:rPr>
              <a:t>/</a:t>
            </a:r>
            <a:r>
              <a:rPr lang="en-US" sz="1600" b="1" dirty="0" err="1">
                <a:latin typeface="Arial" pitchFamily="34" charset="0"/>
                <a:cs typeface="Arial" pitchFamily="34" charset="0"/>
              </a:rPr>
              <a:t>klnQeSb</a:t>
            </a:r>
            <a:r>
              <a:rPr lang="ru-RU" sz="1600" b="1" dirty="0">
                <a:latin typeface="Arial" pitchFamily="34" charset="0"/>
                <a:cs typeface="Arial" pitchFamily="34" charset="0"/>
              </a:rPr>
              <a:t>6</a:t>
            </a:r>
            <a:r>
              <a:rPr lang="en-US" sz="1600" b="1" dirty="0">
                <a:latin typeface="Arial" pitchFamily="34" charset="0"/>
                <a:cs typeface="Arial" pitchFamily="34" charset="0"/>
              </a:rPr>
              <a:t>L</a:t>
            </a:r>
            <a:r>
              <a:rPr lang="ru-RU" sz="1600" b="1" dirty="0">
                <a:latin typeface="Arial" pitchFamily="34" charset="0"/>
                <a:cs typeface="Arial" pitchFamily="34" charset="0"/>
              </a:rPr>
              <a:t>7</a:t>
            </a:r>
            <a:r>
              <a:rPr lang="en-US" sz="1600" b="1" dirty="0">
                <a:latin typeface="Arial" pitchFamily="34" charset="0"/>
                <a:cs typeface="Arial" pitchFamily="34" charset="0"/>
              </a:rPr>
              <a:t>E  </a:t>
            </a:r>
            <a:endParaRPr lang="ru-RU" sz="1600" b="1" dirty="0">
              <a:latin typeface="Arial" pitchFamily="34" charset="0"/>
              <a:cs typeface="Arial" pitchFamily="34" charset="0"/>
            </a:endParaRPr>
          </a:p>
          <a:p>
            <a:pPr lvl="0"/>
            <a:r>
              <a:rPr lang="ru-RU" sz="1900" dirty="0" smtClean="0">
                <a:latin typeface="Arial" pitchFamily="34" charset="0"/>
                <a:cs typeface="Arial" pitchFamily="34" charset="0"/>
              </a:rPr>
              <a:t>2) </a:t>
            </a:r>
            <a:r>
              <a:rPr lang="ru-RU" sz="1900" dirty="0" err="1" smtClean="0">
                <a:latin typeface="Arial" pitchFamily="34" charset="0"/>
                <a:cs typeface="Arial" pitchFamily="34" charset="0"/>
              </a:rPr>
              <a:t>Кайталоо</a:t>
            </a:r>
            <a:r>
              <a:rPr lang="ru-RU" sz="1900" dirty="0" smtClean="0">
                <a:latin typeface="Arial" pitchFamily="34" charset="0"/>
                <a:cs typeface="Arial" pitchFamily="34" charset="0"/>
              </a:rPr>
              <a:t> </a:t>
            </a:r>
            <a:r>
              <a:rPr lang="ru-RU" sz="1900" dirty="0" err="1">
                <a:latin typeface="Arial" pitchFamily="34" charset="0"/>
                <a:cs typeface="Arial" pitchFamily="34" charset="0"/>
              </a:rPr>
              <a:t>сабагы.Татаал</a:t>
            </a:r>
            <a:r>
              <a:rPr lang="ru-RU" sz="1900" dirty="0">
                <a:latin typeface="Arial" pitchFamily="34" charset="0"/>
                <a:cs typeface="Arial" pitchFamily="34" charset="0"/>
              </a:rPr>
              <a:t> </a:t>
            </a:r>
            <a:r>
              <a:rPr lang="ru-RU" sz="1900" dirty="0" err="1">
                <a:latin typeface="Arial" pitchFamily="34" charset="0"/>
                <a:cs typeface="Arial" pitchFamily="34" charset="0"/>
              </a:rPr>
              <a:t>маселелер</a:t>
            </a:r>
            <a:r>
              <a:rPr lang="ru-RU" sz="1900" dirty="0">
                <a:latin typeface="Arial" pitchFamily="34" charset="0"/>
                <a:cs typeface="Arial" pitchFamily="34" charset="0"/>
              </a:rPr>
              <a:t>. </a:t>
            </a:r>
            <a:r>
              <a:rPr lang="en-US" sz="1600" b="1" dirty="0">
                <a:latin typeface="Arial" pitchFamily="34" charset="0"/>
                <a:cs typeface="Arial" pitchFamily="34" charset="0"/>
              </a:rPr>
              <a:t>https</a:t>
            </a:r>
            <a:r>
              <a:rPr lang="ru-RU" sz="1600" b="1" dirty="0">
                <a:latin typeface="Arial" pitchFamily="34" charset="0"/>
                <a:cs typeface="Arial" pitchFamily="34" charset="0"/>
              </a:rPr>
              <a:t>: </a:t>
            </a:r>
            <a:r>
              <a:rPr lang="en-US" sz="1600" b="1" dirty="0" err="1">
                <a:latin typeface="Arial" pitchFamily="34" charset="0"/>
                <a:cs typeface="Arial" pitchFamily="34" charset="0"/>
              </a:rPr>
              <a:t>youtu</a:t>
            </a:r>
            <a:r>
              <a:rPr lang="ru-RU" sz="1600" b="1" dirty="0">
                <a:latin typeface="Arial" pitchFamily="34" charset="0"/>
                <a:cs typeface="Arial" pitchFamily="34" charset="0"/>
              </a:rPr>
              <a:t>.</a:t>
            </a:r>
            <a:r>
              <a:rPr lang="en-US" sz="1600" b="1" dirty="0">
                <a:latin typeface="Arial" pitchFamily="34" charset="0"/>
                <a:cs typeface="Arial" pitchFamily="34" charset="0"/>
              </a:rPr>
              <a:t>be</a:t>
            </a:r>
            <a:r>
              <a:rPr lang="ru-RU" sz="1600" b="1" dirty="0">
                <a:latin typeface="Arial" pitchFamily="34" charset="0"/>
                <a:cs typeface="Arial" pitchFamily="34" charset="0"/>
              </a:rPr>
              <a:t>/6</a:t>
            </a:r>
            <a:r>
              <a:rPr lang="en-US" sz="1600" b="1" dirty="0" err="1">
                <a:latin typeface="Arial" pitchFamily="34" charset="0"/>
                <a:cs typeface="Arial" pitchFamily="34" charset="0"/>
              </a:rPr>
              <a:t>xcNclg</a:t>
            </a:r>
            <a:r>
              <a:rPr lang="ru-RU" sz="1600" b="1" dirty="0">
                <a:latin typeface="Arial" pitchFamily="34" charset="0"/>
                <a:cs typeface="Arial" pitchFamily="34" charset="0"/>
              </a:rPr>
              <a:t>87</a:t>
            </a:r>
            <a:r>
              <a:rPr lang="en-US" sz="1600" b="1" dirty="0">
                <a:latin typeface="Arial" pitchFamily="34" charset="0"/>
                <a:cs typeface="Arial" pitchFamily="34" charset="0"/>
              </a:rPr>
              <a:t>go </a:t>
            </a:r>
            <a:endParaRPr lang="ru-RU" sz="1600" b="1" dirty="0">
              <a:latin typeface="Arial" pitchFamily="34" charset="0"/>
              <a:cs typeface="Arial" pitchFamily="34" charset="0"/>
            </a:endParaRPr>
          </a:p>
          <a:p>
            <a:r>
              <a:rPr lang="ru-RU" sz="1900" dirty="0" smtClean="0">
                <a:latin typeface="Arial" pitchFamily="34" charset="0"/>
                <a:cs typeface="Arial" pitchFamily="34" charset="0"/>
              </a:rPr>
              <a:t>3) </a:t>
            </a:r>
            <a:r>
              <a:rPr lang="ru-RU" sz="1900" dirty="0" err="1" smtClean="0">
                <a:latin typeface="Arial" pitchFamily="34" charset="0"/>
                <a:cs typeface="Arial" pitchFamily="34" charset="0"/>
              </a:rPr>
              <a:t>Сандын</a:t>
            </a:r>
            <a:r>
              <a:rPr lang="ru-RU" sz="1900" dirty="0" smtClean="0">
                <a:latin typeface="Arial" pitchFamily="34" charset="0"/>
                <a:cs typeface="Arial" pitchFamily="34" charset="0"/>
              </a:rPr>
              <a:t> </a:t>
            </a:r>
            <a:r>
              <a:rPr lang="ru-RU" sz="1900" dirty="0" err="1">
                <a:latin typeface="Arial" pitchFamily="34" charset="0"/>
                <a:cs typeface="Arial" pitchFamily="34" charset="0"/>
              </a:rPr>
              <a:t>үлүшүн</a:t>
            </a:r>
            <a:r>
              <a:rPr lang="ru-RU" sz="1900" dirty="0">
                <a:latin typeface="Arial" pitchFamily="34" charset="0"/>
                <a:cs typeface="Arial" pitchFamily="34" charset="0"/>
              </a:rPr>
              <a:t> </a:t>
            </a:r>
            <a:r>
              <a:rPr lang="ru-RU" sz="1900" dirty="0" err="1">
                <a:latin typeface="Arial" pitchFamily="34" charset="0"/>
                <a:cs typeface="Arial" pitchFamily="34" charset="0"/>
              </a:rPr>
              <a:t>табууга</a:t>
            </a:r>
            <a:r>
              <a:rPr lang="ru-RU" sz="1900" dirty="0">
                <a:latin typeface="Arial" pitchFamily="34" charset="0"/>
                <a:cs typeface="Arial" pitchFamily="34" charset="0"/>
              </a:rPr>
              <a:t> карата </a:t>
            </a:r>
            <a:r>
              <a:rPr lang="ru-RU" sz="1900" dirty="0" err="1">
                <a:latin typeface="Arial" pitchFamily="34" charset="0"/>
                <a:cs typeface="Arial" pitchFamily="34" charset="0"/>
              </a:rPr>
              <a:t>маселелер</a:t>
            </a:r>
            <a:r>
              <a:rPr lang="en-US" sz="1900" dirty="0">
                <a:latin typeface="Arial" pitchFamily="34" charset="0"/>
                <a:cs typeface="Arial" pitchFamily="34" charset="0"/>
              </a:rPr>
              <a:t>. </a:t>
            </a:r>
            <a:r>
              <a:rPr lang="en-US" sz="1600" b="1" dirty="0">
                <a:latin typeface="Arial" pitchFamily="34" charset="0"/>
                <a:cs typeface="Arial" pitchFamily="34" charset="0"/>
              </a:rPr>
              <a:t>https: youtu.be/5LvacsLC14</a:t>
            </a:r>
            <a:endParaRPr lang="ru-RU" sz="1600" b="1" dirty="0">
              <a:latin typeface="Arial" pitchFamily="34" charset="0"/>
              <a:cs typeface="Arial" pitchFamily="34" charset="0"/>
            </a:endParaRPr>
          </a:p>
        </p:txBody>
      </p:sp>
    </p:spTree>
    <p:extLst>
      <p:ext uri="{BB962C8B-B14F-4D97-AF65-F5344CB8AC3E}">
        <p14:creationId xmlns:p14="http://schemas.microsoft.com/office/powerpoint/2010/main" val="414884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02608" y="836712"/>
            <a:ext cx="7920880" cy="4801314"/>
          </a:xfrm>
          <a:prstGeom prst="rect">
            <a:avLst/>
          </a:prstGeom>
        </p:spPr>
        <p:txBody>
          <a:bodyPr wrap="square">
            <a:spAutoFit/>
          </a:bodyPr>
          <a:lstStyle/>
          <a:p>
            <a:pPr algn="ctr"/>
            <a:r>
              <a:rPr lang="ru-RU" b="1" dirty="0" err="1"/>
              <a:t>Кызматташуу</a:t>
            </a:r>
            <a:r>
              <a:rPr lang="ru-RU" b="1" dirty="0"/>
              <a:t>, </a:t>
            </a:r>
            <a:r>
              <a:rPr lang="ru-RU" b="1" dirty="0" err="1"/>
              <a:t>методикалык</a:t>
            </a:r>
            <a:r>
              <a:rPr lang="ru-RU" b="1" dirty="0"/>
              <a:t> </a:t>
            </a:r>
            <a:r>
              <a:rPr lang="ru-RU" b="1" dirty="0" err="1"/>
              <a:t>жактан</a:t>
            </a:r>
            <a:r>
              <a:rPr lang="ru-RU" b="1" dirty="0"/>
              <a:t> </a:t>
            </a:r>
            <a:r>
              <a:rPr lang="ru-RU" b="1" dirty="0" err="1"/>
              <a:t>колдоо</a:t>
            </a:r>
            <a:r>
              <a:rPr lang="ru-RU" b="1" dirty="0"/>
              <a:t>:</a:t>
            </a:r>
          </a:p>
          <a:p>
            <a:r>
              <a:rPr lang="ru-RU" dirty="0" err="1"/>
              <a:t>Алай</a:t>
            </a:r>
            <a:r>
              <a:rPr lang="ru-RU" dirty="0"/>
              <a:t>, Кара-</a:t>
            </a:r>
            <a:r>
              <a:rPr lang="ru-RU" dirty="0" err="1"/>
              <a:t>Суу</a:t>
            </a:r>
            <a:r>
              <a:rPr lang="ru-RU" dirty="0"/>
              <a:t>, </a:t>
            </a:r>
            <a:r>
              <a:rPr lang="ru-RU" dirty="0" err="1"/>
              <a:t>Өзгөн</a:t>
            </a:r>
            <a:r>
              <a:rPr lang="ru-RU" dirty="0"/>
              <a:t> </a:t>
            </a:r>
            <a:r>
              <a:rPr lang="ru-RU" dirty="0" err="1"/>
              <a:t>райондорунун</a:t>
            </a:r>
            <a:r>
              <a:rPr lang="ru-RU" dirty="0"/>
              <a:t> </a:t>
            </a:r>
            <a:r>
              <a:rPr lang="ru-RU" dirty="0" err="1"/>
              <a:t>мугалимдери</a:t>
            </a:r>
            <a:r>
              <a:rPr lang="ru-RU" dirty="0"/>
              <a:t>,  Ак </a:t>
            </a:r>
            <a:r>
              <a:rPr lang="ru-RU" dirty="0" err="1"/>
              <a:t>Талаа</a:t>
            </a:r>
            <a:r>
              <a:rPr lang="ru-RU" dirty="0"/>
              <a:t>, </a:t>
            </a:r>
            <a:r>
              <a:rPr lang="ru-RU" dirty="0" err="1"/>
              <a:t>Бакай-Ата</a:t>
            </a:r>
            <a:r>
              <a:rPr lang="ru-RU" dirty="0"/>
              <a:t>, </a:t>
            </a:r>
            <a:r>
              <a:rPr lang="ru-RU" dirty="0" err="1"/>
              <a:t>Кемин</a:t>
            </a:r>
            <a:r>
              <a:rPr lang="ru-RU" dirty="0"/>
              <a:t>, </a:t>
            </a:r>
            <a:r>
              <a:rPr lang="ru-RU" dirty="0" err="1"/>
              <a:t>Аламүдүн</a:t>
            </a:r>
            <a:r>
              <a:rPr lang="ru-RU" dirty="0"/>
              <a:t>, Талас, Нарын </a:t>
            </a:r>
            <a:r>
              <a:rPr lang="ru-RU" dirty="0" err="1"/>
              <a:t>райоолордун</a:t>
            </a:r>
            <a:r>
              <a:rPr lang="ru-RU" dirty="0"/>
              <a:t> </a:t>
            </a:r>
            <a:r>
              <a:rPr lang="ru-RU" dirty="0" err="1"/>
              <a:t>методисттери</a:t>
            </a:r>
            <a:r>
              <a:rPr lang="ru-RU" dirty="0"/>
              <a:t>, Бишкек </a:t>
            </a:r>
            <a:r>
              <a:rPr lang="ru-RU" dirty="0" err="1" smtClean="0"/>
              <a:t>шаардык</a:t>
            </a:r>
            <a:r>
              <a:rPr lang="ru-RU" dirty="0" smtClean="0"/>
              <a:t> </a:t>
            </a:r>
            <a:r>
              <a:rPr lang="ru-RU" dirty="0" err="1" smtClean="0"/>
              <a:t>айрым</a:t>
            </a:r>
            <a:r>
              <a:rPr lang="ru-RU" dirty="0" smtClean="0"/>
              <a:t> </a:t>
            </a:r>
            <a:r>
              <a:rPr lang="ru-RU" dirty="0" err="1" smtClean="0"/>
              <a:t>мектебинин</a:t>
            </a:r>
            <a:r>
              <a:rPr lang="ru-RU" dirty="0" smtClean="0"/>
              <a:t> </a:t>
            </a:r>
            <a:r>
              <a:rPr lang="ru-RU" dirty="0" err="1"/>
              <a:t>мугалимдери</a:t>
            </a:r>
            <a:r>
              <a:rPr lang="ru-RU" dirty="0"/>
              <a:t>, </a:t>
            </a:r>
            <a:r>
              <a:rPr lang="ru-RU" dirty="0" err="1"/>
              <a:t>башталгыч</a:t>
            </a:r>
            <a:r>
              <a:rPr lang="ru-RU" dirty="0"/>
              <a:t> </a:t>
            </a:r>
            <a:r>
              <a:rPr lang="ru-RU" dirty="0" err="1"/>
              <a:t>класстардын</a:t>
            </a:r>
            <a:r>
              <a:rPr lang="ru-RU" dirty="0"/>
              <a:t> </a:t>
            </a:r>
            <a:r>
              <a:rPr lang="ru-RU" dirty="0" err="1"/>
              <a:t>воцап</a:t>
            </a:r>
            <a:r>
              <a:rPr lang="ru-RU" dirty="0"/>
              <a:t> </a:t>
            </a:r>
            <a:r>
              <a:rPr lang="ru-RU" dirty="0" err="1"/>
              <a:t>группалары</a:t>
            </a:r>
            <a:r>
              <a:rPr lang="ru-RU" dirty="0"/>
              <a:t>  </a:t>
            </a:r>
            <a:r>
              <a:rPr lang="ru-RU" dirty="0" err="1"/>
              <a:t>менен</a:t>
            </a:r>
            <a:r>
              <a:rPr lang="ru-RU" dirty="0"/>
              <a:t> </a:t>
            </a:r>
            <a:r>
              <a:rPr lang="ru-RU" dirty="0" err="1"/>
              <a:t>кызматташып</a:t>
            </a:r>
            <a:r>
              <a:rPr lang="ru-RU" dirty="0"/>
              <a:t>, </a:t>
            </a:r>
            <a:r>
              <a:rPr lang="ru-RU" dirty="0" err="1"/>
              <a:t>видеосабактарды</a:t>
            </a:r>
            <a:r>
              <a:rPr lang="ru-RU" dirty="0"/>
              <a:t>, </a:t>
            </a:r>
            <a:r>
              <a:rPr lang="ru-RU" dirty="0" err="1"/>
              <a:t>слайдддарды</a:t>
            </a:r>
            <a:r>
              <a:rPr lang="ru-RU" dirty="0"/>
              <a:t> </a:t>
            </a:r>
            <a:r>
              <a:rPr lang="ru-RU" dirty="0" err="1"/>
              <a:t>даярдоо</a:t>
            </a:r>
            <a:r>
              <a:rPr lang="ru-RU" dirty="0"/>
              <a:t> </a:t>
            </a:r>
            <a:r>
              <a:rPr lang="ru-RU" dirty="0" err="1"/>
              <a:t>жана</a:t>
            </a:r>
            <a:r>
              <a:rPr lang="ru-RU" dirty="0"/>
              <a:t> </a:t>
            </a:r>
            <a:r>
              <a:rPr lang="ru-RU" dirty="0" err="1"/>
              <a:t>бөлүшүү</a:t>
            </a:r>
            <a:r>
              <a:rPr lang="ru-RU" dirty="0"/>
              <a:t>, </a:t>
            </a:r>
            <a:r>
              <a:rPr lang="ru-RU" dirty="0" err="1"/>
              <a:t>тажрыйба</a:t>
            </a:r>
            <a:r>
              <a:rPr lang="ru-RU" dirty="0"/>
              <a:t> </a:t>
            </a:r>
            <a:r>
              <a:rPr lang="ru-RU" dirty="0" err="1"/>
              <a:t>алмашуу</a:t>
            </a:r>
            <a:r>
              <a:rPr lang="ru-RU" dirty="0"/>
              <a:t>, </a:t>
            </a:r>
            <a:r>
              <a:rPr lang="ru-RU" dirty="0" err="1"/>
              <a:t>методикалык</a:t>
            </a:r>
            <a:r>
              <a:rPr lang="ru-RU" dirty="0"/>
              <a:t> </a:t>
            </a:r>
            <a:r>
              <a:rPr lang="ru-RU" dirty="0" err="1"/>
              <a:t>жактан</a:t>
            </a:r>
            <a:r>
              <a:rPr lang="ru-RU" dirty="0"/>
              <a:t> </a:t>
            </a:r>
            <a:r>
              <a:rPr lang="ru-RU" dirty="0" err="1"/>
              <a:t>жардамдашуу</a:t>
            </a:r>
            <a:r>
              <a:rPr lang="ru-RU" dirty="0"/>
              <a:t> </a:t>
            </a:r>
            <a:r>
              <a:rPr lang="ru-RU" dirty="0" err="1"/>
              <a:t>ишке</a:t>
            </a:r>
            <a:r>
              <a:rPr lang="ru-RU" dirty="0"/>
              <a:t> </a:t>
            </a:r>
            <a:r>
              <a:rPr lang="ru-RU" dirty="0" err="1"/>
              <a:t>ашырылууда</a:t>
            </a:r>
            <a:r>
              <a:rPr lang="ru-RU" dirty="0"/>
              <a:t>. </a:t>
            </a:r>
            <a:endParaRPr lang="ru-RU" dirty="0" smtClean="0"/>
          </a:p>
          <a:p>
            <a:endParaRPr lang="ru-RU" dirty="0" smtClean="0"/>
          </a:p>
          <a:p>
            <a:r>
              <a:rPr lang="en-US" dirty="0" err="1" smtClean="0"/>
              <a:t>WhatsApp</a:t>
            </a:r>
            <a:r>
              <a:rPr lang="ru-RU" dirty="0"/>
              <a:t>,   </a:t>
            </a:r>
            <a:r>
              <a:rPr lang="en-US" dirty="0"/>
              <a:t>ZOOM </a:t>
            </a:r>
            <a:r>
              <a:rPr lang="ru-RU" dirty="0" err="1"/>
              <a:t>сабактар</a:t>
            </a:r>
            <a:r>
              <a:rPr lang="ru-RU" dirty="0"/>
              <a:t> </a:t>
            </a:r>
            <a:r>
              <a:rPr lang="ru-RU" dirty="0" err="1"/>
              <a:t>боюнча</a:t>
            </a:r>
            <a:r>
              <a:rPr lang="ru-RU" dirty="0"/>
              <a:t> </a:t>
            </a:r>
            <a:r>
              <a:rPr lang="ru-RU" dirty="0" err="1"/>
              <a:t>слайддарына</a:t>
            </a:r>
            <a:r>
              <a:rPr lang="ru-RU" dirty="0"/>
              <a:t>, </a:t>
            </a:r>
            <a:r>
              <a:rPr lang="ru-RU" dirty="0" err="1"/>
              <a:t>видеосабактарына</a:t>
            </a:r>
            <a:r>
              <a:rPr lang="ru-RU" dirty="0"/>
              <a:t> </a:t>
            </a:r>
            <a:r>
              <a:rPr lang="ru-RU" dirty="0" err="1"/>
              <a:t>методикалык</a:t>
            </a:r>
            <a:r>
              <a:rPr lang="ru-RU" dirty="0"/>
              <a:t> </a:t>
            </a:r>
            <a:r>
              <a:rPr lang="ru-RU" dirty="0" err="1"/>
              <a:t>жактан</a:t>
            </a:r>
            <a:r>
              <a:rPr lang="ru-RU" dirty="0"/>
              <a:t> </a:t>
            </a:r>
            <a:r>
              <a:rPr lang="ru-RU" dirty="0" err="1"/>
              <a:t>колдоо</a:t>
            </a:r>
            <a:r>
              <a:rPr lang="ru-RU" dirty="0"/>
              <a:t>:</a:t>
            </a:r>
          </a:p>
          <a:p>
            <a:pPr marL="533400" lvl="0" indent="-533400"/>
            <a:r>
              <a:rPr lang="ru-RU" dirty="0" smtClean="0"/>
              <a:t>1) </a:t>
            </a:r>
            <a:r>
              <a:rPr lang="ru-RU" dirty="0" err="1" smtClean="0"/>
              <a:t>Өзгөн</a:t>
            </a:r>
            <a:r>
              <a:rPr lang="ru-RU" dirty="0" smtClean="0"/>
              <a:t> </a:t>
            </a:r>
            <a:r>
              <a:rPr lang="ru-RU" dirty="0"/>
              <a:t>району </a:t>
            </a:r>
            <a:r>
              <a:rPr lang="ru-RU" dirty="0" err="1"/>
              <a:t>Б.Келдибаев</a:t>
            </a:r>
            <a:r>
              <a:rPr lang="ru-RU" dirty="0"/>
              <a:t> </a:t>
            </a:r>
            <a:r>
              <a:rPr lang="ru-RU" dirty="0" err="1"/>
              <a:t>башталгыч</a:t>
            </a:r>
            <a:r>
              <a:rPr lang="ru-RU" dirty="0"/>
              <a:t> </a:t>
            </a:r>
            <a:r>
              <a:rPr lang="ru-RU" dirty="0" err="1"/>
              <a:t>мектебинин</a:t>
            </a:r>
            <a:r>
              <a:rPr lang="ru-RU" dirty="0"/>
              <a:t>  </a:t>
            </a:r>
            <a:r>
              <a:rPr lang="ru-RU" dirty="0" err="1"/>
              <a:t>мугалимдери</a:t>
            </a:r>
            <a:r>
              <a:rPr lang="ru-RU" dirty="0"/>
              <a:t>:</a:t>
            </a:r>
          </a:p>
          <a:p>
            <a:pPr marL="533400" indent="-533400"/>
            <a:r>
              <a:rPr lang="ru-RU" dirty="0" smtClean="0"/>
              <a:t>     </a:t>
            </a:r>
            <a:r>
              <a:rPr lang="en-US" dirty="0" smtClean="0"/>
              <a:t>https</a:t>
            </a:r>
            <a:r>
              <a:rPr lang="ru-RU" dirty="0"/>
              <a:t>: </a:t>
            </a:r>
            <a:r>
              <a:rPr lang="en-US" dirty="0" err="1"/>
              <a:t>youtu</a:t>
            </a:r>
            <a:r>
              <a:rPr lang="ru-RU" dirty="0"/>
              <a:t>.</a:t>
            </a:r>
            <a:r>
              <a:rPr lang="en-US" dirty="0"/>
              <a:t>be</a:t>
            </a:r>
            <a:r>
              <a:rPr lang="ru-RU" dirty="0"/>
              <a:t>/</a:t>
            </a:r>
            <a:r>
              <a:rPr lang="en-US" dirty="0" err="1"/>
              <a:t>oJIv</a:t>
            </a:r>
            <a:r>
              <a:rPr lang="ru-RU" dirty="0"/>
              <a:t>7_01</a:t>
            </a:r>
            <a:r>
              <a:rPr lang="en-US" dirty="0" err="1"/>
              <a:t>nBg</a:t>
            </a:r>
            <a:endParaRPr lang="ru-RU" dirty="0"/>
          </a:p>
          <a:p>
            <a:pPr marL="533400" indent="-533400"/>
            <a:r>
              <a:rPr lang="ru-RU" dirty="0" smtClean="0"/>
              <a:t>      </a:t>
            </a:r>
            <a:r>
              <a:rPr lang="en-US" dirty="0" smtClean="0"/>
              <a:t>https</a:t>
            </a:r>
            <a:r>
              <a:rPr lang="en-US" dirty="0"/>
              <a:t>: </a:t>
            </a:r>
            <a:r>
              <a:rPr lang="en-US" dirty="0" smtClean="0"/>
              <a:t>youtu.be/281HkQ_wkgA</a:t>
            </a:r>
            <a:r>
              <a:rPr lang="ru-RU" dirty="0" smtClean="0"/>
              <a:t>    калган </a:t>
            </a:r>
            <a:r>
              <a:rPr lang="ru-RU" dirty="0" err="1"/>
              <a:t>сабактарын</a:t>
            </a:r>
            <a:r>
              <a:rPr lang="ru-RU" dirty="0"/>
              <a:t> </a:t>
            </a:r>
            <a:r>
              <a:rPr lang="ru-RU" dirty="0" err="1"/>
              <a:t>оӊдоп</a:t>
            </a:r>
            <a:r>
              <a:rPr lang="ru-RU" dirty="0"/>
              <a:t> </a:t>
            </a:r>
            <a:r>
              <a:rPr lang="ru-RU" dirty="0" err="1"/>
              <a:t>түзөштү</a:t>
            </a:r>
            <a:r>
              <a:rPr lang="ru-RU" dirty="0"/>
              <a:t> </a:t>
            </a:r>
          </a:p>
          <a:p>
            <a:pPr marL="533400" lvl="0" indent="-533400"/>
            <a:r>
              <a:rPr lang="ru-RU" dirty="0" smtClean="0"/>
              <a:t>2) Кара-</a:t>
            </a:r>
            <a:r>
              <a:rPr lang="ru-RU" dirty="0" err="1" smtClean="0"/>
              <a:t>Суу</a:t>
            </a:r>
            <a:r>
              <a:rPr lang="ru-RU" dirty="0" smtClean="0"/>
              <a:t> </a:t>
            </a:r>
            <a:r>
              <a:rPr lang="ru-RU" dirty="0"/>
              <a:t>району Ак-</a:t>
            </a:r>
            <a:r>
              <a:rPr lang="ru-RU" dirty="0" err="1"/>
              <a:t>Буура</a:t>
            </a:r>
            <a:r>
              <a:rPr lang="ru-RU" dirty="0"/>
              <a:t> </a:t>
            </a:r>
            <a:r>
              <a:rPr lang="ru-RU" dirty="0" err="1"/>
              <a:t>орто</a:t>
            </a:r>
            <a:r>
              <a:rPr lang="ru-RU" dirty="0"/>
              <a:t> </a:t>
            </a:r>
            <a:r>
              <a:rPr lang="ru-RU" dirty="0" err="1"/>
              <a:t>мектеби</a:t>
            </a:r>
            <a:r>
              <a:rPr lang="ru-RU" dirty="0"/>
              <a:t>:</a:t>
            </a:r>
          </a:p>
          <a:p>
            <a:pPr marL="533400" indent="-533400"/>
            <a:r>
              <a:rPr lang="ru-RU" dirty="0" smtClean="0"/>
              <a:t>      </a:t>
            </a:r>
            <a:r>
              <a:rPr lang="en-US" dirty="0" smtClean="0"/>
              <a:t>https</a:t>
            </a:r>
            <a:r>
              <a:rPr lang="en-US" dirty="0"/>
              <a:t>: youtu.be/C8Kc_iBhV0K</a:t>
            </a:r>
            <a:endParaRPr lang="ru-RU" dirty="0"/>
          </a:p>
          <a:p>
            <a:pPr marL="533400" indent="-533400"/>
            <a:r>
              <a:rPr lang="ru-RU" dirty="0" smtClean="0"/>
              <a:t>      </a:t>
            </a:r>
            <a:r>
              <a:rPr lang="en-US" dirty="0" smtClean="0"/>
              <a:t>https</a:t>
            </a:r>
            <a:r>
              <a:rPr lang="en-US" dirty="0"/>
              <a:t>: youtu.be/if3HtPuwreQ </a:t>
            </a:r>
            <a:endParaRPr lang="ru-RU" dirty="0"/>
          </a:p>
          <a:p>
            <a:pPr marL="533400" lvl="0" indent="-533400"/>
            <a:r>
              <a:rPr lang="ru-RU" dirty="0" smtClean="0"/>
              <a:t>3) Баткен </a:t>
            </a:r>
            <a:r>
              <a:rPr lang="ru-RU" dirty="0" err="1"/>
              <a:t>областык</a:t>
            </a:r>
            <a:r>
              <a:rPr lang="ru-RU" dirty="0"/>
              <a:t> </a:t>
            </a:r>
            <a:r>
              <a:rPr lang="ru-RU" dirty="0" err="1"/>
              <a:t>мугалимдердин</a:t>
            </a:r>
            <a:r>
              <a:rPr lang="ru-RU" dirty="0"/>
              <a:t> </a:t>
            </a:r>
            <a:r>
              <a:rPr lang="ru-RU" dirty="0" err="1"/>
              <a:t>билимин</a:t>
            </a:r>
            <a:r>
              <a:rPr lang="ru-RU" dirty="0"/>
              <a:t> </a:t>
            </a:r>
            <a:r>
              <a:rPr lang="ru-RU" dirty="0" err="1"/>
              <a:t>өркүндөтүү</a:t>
            </a:r>
            <a:r>
              <a:rPr lang="ru-RU" dirty="0"/>
              <a:t> институту</a:t>
            </a:r>
          </a:p>
          <a:p>
            <a:pPr marL="533400" indent="-533400"/>
            <a:r>
              <a:rPr lang="ru-RU" dirty="0" smtClean="0"/>
              <a:t>       </a:t>
            </a:r>
            <a:r>
              <a:rPr lang="en-US" dirty="0" smtClean="0"/>
              <a:t>https</a:t>
            </a:r>
            <a:r>
              <a:rPr lang="ru-RU" dirty="0"/>
              <a:t>: </a:t>
            </a:r>
            <a:r>
              <a:rPr lang="en-US" dirty="0" err="1"/>
              <a:t>youtu</a:t>
            </a:r>
            <a:r>
              <a:rPr lang="ru-RU" dirty="0"/>
              <a:t>.</a:t>
            </a:r>
            <a:r>
              <a:rPr lang="en-US" dirty="0"/>
              <a:t>be</a:t>
            </a:r>
            <a:r>
              <a:rPr lang="ru-RU" dirty="0"/>
              <a:t>/</a:t>
            </a:r>
            <a:r>
              <a:rPr lang="en-US" dirty="0"/>
              <a:t>pK2cky83Gpk</a:t>
            </a:r>
            <a:endParaRPr lang="ru-RU" dirty="0"/>
          </a:p>
        </p:txBody>
      </p:sp>
    </p:spTree>
    <p:extLst>
      <p:ext uri="{BB962C8B-B14F-4D97-AF65-F5344CB8AC3E}">
        <p14:creationId xmlns:p14="http://schemas.microsoft.com/office/powerpoint/2010/main" val="2755922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окина Лидия Петровна | Шаблон (фон) презентации. Часть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 y="1"/>
            <a:ext cx="9163001" cy="68866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827584" y="476672"/>
            <a:ext cx="7416824" cy="5632311"/>
          </a:xfrm>
          <a:prstGeom prst="rect">
            <a:avLst/>
          </a:prstGeom>
        </p:spPr>
        <p:txBody>
          <a:bodyPr wrap="square">
            <a:spAutoFit/>
          </a:bodyPr>
          <a:lstStyle/>
          <a:p>
            <a:pPr marL="285750" indent="-285750">
              <a:buFont typeface="Wingdings" pitchFamily="2" charset="2"/>
              <a:buChar char="v"/>
            </a:pPr>
            <a:r>
              <a:rPr lang="ky-KG" dirty="0"/>
              <a:t>4-майда 1-радиого “Кенже окуучунун өзгөчөлүктөрү” темасында ата-энелерге кеӊеш </a:t>
            </a:r>
            <a:r>
              <a:rPr lang="ky-KG" dirty="0" smtClean="0"/>
              <a:t>берүү</a:t>
            </a:r>
          </a:p>
          <a:p>
            <a:pPr marL="285750" indent="-285750">
              <a:buFont typeface="Wingdings" pitchFamily="2" charset="2"/>
              <a:buChar char="v"/>
            </a:pPr>
            <a:r>
              <a:rPr lang="ky-KG" dirty="0"/>
              <a:t>19-майда “Аралыктан окутуу учурундагы санарип мугалимин методикалык жактан колдоо” темасында республика боюнча мугалимдерге вебинар </a:t>
            </a:r>
            <a:r>
              <a:rPr lang="ky-KG" dirty="0" smtClean="0"/>
              <a:t>өткөрүлдү</a:t>
            </a:r>
          </a:p>
          <a:p>
            <a:pPr marL="285750" indent="-285750">
              <a:buFont typeface="Wingdings" pitchFamily="2" charset="2"/>
              <a:buChar char="v"/>
            </a:pPr>
            <a:r>
              <a:rPr lang="ru-RU" dirty="0" smtClean="0"/>
              <a:t>«</a:t>
            </a:r>
            <a:r>
              <a:rPr lang="ru-RU" dirty="0" err="1" smtClean="0"/>
              <a:t>МедиаСабак</a:t>
            </a:r>
            <a:r>
              <a:rPr lang="ru-RU" dirty="0" smtClean="0"/>
              <a:t>» </a:t>
            </a:r>
            <a:r>
              <a:rPr lang="ru-RU" dirty="0" err="1" smtClean="0"/>
              <a:t>долбоору</a:t>
            </a:r>
            <a:r>
              <a:rPr lang="ru-RU" dirty="0" smtClean="0"/>
              <a:t> </a:t>
            </a:r>
            <a:r>
              <a:rPr lang="ru-RU" dirty="0" err="1" smtClean="0"/>
              <a:t>боюнча</a:t>
            </a:r>
            <a:r>
              <a:rPr lang="ru-RU" dirty="0" smtClean="0"/>
              <a:t> 2-класстар </a:t>
            </a:r>
            <a:r>
              <a:rPr lang="ky-KG" dirty="0" smtClean="0"/>
              <a:t>үчүн </a:t>
            </a:r>
            <a:r>
              <a:rPr lang="ru-RU" dirty="0" smtClean="0"/>
              <a:t>«</a:t>
            </a:r>
            <a:r>
              <a:rPr lang="ru-RU" dirty="0" err="1" smtClean="0"/>
              <a:t>Көп</a:t>
            </a:r>
            <a:r>
              <a:rPr lang="ru-RU" dirty="0" smtClean="0"/>
              <a:t> </a:t>
            </a:r>
            <a:r>
              <a:rPr lang="ru-RU" dirty="0" err="1"/>
              <a:t>бурчтуктун</a:t>
            </a:r>
            <a:r>
              <a:rPr lang="ru-RU" dirty="0"/>
              <a:t> </a:t>
            </a:r>
            <a:r>
              <a:rPr lang="ru-RU" dirty="0" err="1"/>
              <a:t>периметри</a:t>
            </a:r>
            <a:r>
              <a:rPr lang="ru-RU" dirty="0"/>
              <a:t>» </a:t>
            </a:r>
            <a:r>
              <a:rPr lang="ru-RU" dirty="0" smtClean="0"/>
              <a:t> </a:t>
            </a:r>
            <a:r>
              <a:rPr lang="ru-RU" dirty="0" err="1" smtClean="0"/>
              <a:t>темасында</a:t>
            </a:r>
            <a:r>
              <a:rPr lang="ru-RU" dirty="0" smtClean="0"/>
              <a:t> </a:t>
            </a:r>
            <a:r>
              <a:rPr lang="ru-RU" dirty="0" err="1" smtClean="0"/>
              <a:t>методикалык</a:t>
            </a:r>
            <a:r>
              <a:rPr lang="ru-RU" dirty="0" smtClean="0"/>
              <a:t> </a:t>
            </a:r>
            <a:r>
              <a:rPr lang="ru-RU" dirty="0" err="1" smtClean="0"/>
              <a:t>сунуштары</a:t>
            </a:r>
            <a:r>
              <a:rPr lang="ru-RU" dirty="0" smtClean="0"/>
              <a:t> </a:t>
            </a:r>
            <a:r>
              <a:rPr lang="ru-RU" dirty="0" err="1" smtClean="0"/>
              <a:t>менен</a:t>
            </a:r>
            <a:r>
              <a:rPr lang="ru-RU" dirty="0" smtClean="0"/>
              <a:t> </a:t>
            </a:r>
            <a:r>
              <a:rPr lang="ru-RU" dirty="0" err="1" smtClean="0"/>
              <a:t>видеосабак</a:t>
            </a:r>
            <a:r>
              <a:rPr lang="ru-RU" dirty="0" smtClean="0"/>
              <a:t> </a:t>
            </a:r>
            <a:r>
              <a:rPr lang="ru-RU" dirty="0" err="1" smtClean="0"/>
              <a:t>тартылды</a:t>
            </a:r>
            <a:endParaRPr lang="ru-RU" dirty="0" smtClean="0"/>
          </a:p>
          <a:p>
            <a:r>
              <a:rPr lang="ky-KG" dirty="0" smtClean="0"/>
              <a:t>26-августта Талас районунун мугалимдери менен бирдикте августтук кеӊешмеде денгээлдүү  апшырмалар боюнча баяндама жасалды  </a:t>
            </a:r>
            <a:r>
              <a:rPr lang="ky-KG" u="sng" dirty="0">
                <a:hlinkClick r:id="rId4"/>
              </a:rPr>
              <a:t>https://</a:t>
            </a:r>
            <a:r>
              <a:rPr lang="ky-KG" u="sng" dirty="0" smtClean="0">
                <a:hlinkClick r:id="rId4"/>
              </a:rPr>
              <a:t>us04web.zoom.us/j/</a:t>
            </a:r>
            <a:r>
              <a:rPr lang="ru-RU" dirty="0" smtClean="0">
                <a:hlinkClick r:id="rId4"/>
              </a:rPr>
              <a:t>5163258705?</a:t>
            </a:r>
            <a:r>
              <a:rPr lang="en-US" dirty="0" err="1">
                <a:hlinkClick r:id="rId4"/>
              </a:rPr>
              <a:t>pwd</a:t>
            </a:r>
            <a:r>
              <a:rPr lang="ky-KG" dirty="0">
                <a:hlinkClick r:id="rId4"/>
              </a:rPr>
              <a:t>=</a:t>
            </a:r>
            <a:r>
              <a:rPr lang="en-US" dirty="0" err="1" smtClean="0">
                <a:hlinkClick r:id="rId4"/>
              </a:rPr>
              <a:t>MVVHdTZZakl</a:t>
            </a:r>
            <a:r>
              <a:rPr lang="ru-RU" dirty="0" smtClean="0"/>
              <a:t> </a:t>
            </a:r>
            <a:r>
              <a:rPr lang="en-US" dirty="0" smtClean="0"/>
              <a:t>uTnladFNweldpZXZSUT09</a:t>
            </a:r>
            <a:r>
              <a:rPr lang="ru-RU" dirty="0" smtClean="0"/>
              <a:t> </a:t>
            </a:r>
            <a:r>
              <a:rPr lang="en-US" dirty="0" smtClean="0"/>
              <a:t>5163258705</a:t>
            </a:r>
            <a:r>
              <a:rPr lang="ru-RU" dirty="0"/>
              <a:t>, код 12345</a:t>
            </a:r>
            <a:endParaRPr lang="ky-KG" dirty="0" smtClean="0"/>
          </a:p>
          <a:p>
            <a:pPr marL="285750" indent="-285750">
              <a:buFont typeface="Wingdings" pitchFamily="2" charset="2"/>
              <a:buChar char="v"/>
            </a:pPr>
            <a:r>
              <a:rPr lang="ky-KG" dirty="0" smtClean="0"/>
              <a:t>27-августта Бишкек шаардык башталгыч класстардын мугалимдери менен бирдикте августтук кеӊешмеге окуучунун компетенттүүлүгүн калыптандыруу маселеси боюнча видеоматериал дарядалып көрсөтүлдү (кыргыз тилинде). </a:t>
            </a:r>
            <a:r>
              <a:rPr lang="ky-KG" u="sng" dirty="0">
                <a:hlinkClick r:id="rId5"/>
              </a:rPr>
              <a:t>https://youtu.be/i3ycc8N6RcE</a:t>
            </a:r>
            <a:r>
              <a:rPr lang="ky-KG" dirty="0"/>
              <a:t> </a:t>
            </a:r>
            <a:endParaRPr lang="ru-RU" dirty="0"/>
          </a:p>
          <a:p>
            <a:pPr marL="285750" indent="-285750">
              <a:buFont typeface="Wingdings" pitchFamily="2" charset="2"/>
              <a:buChar char="v"/>
            </a:pPr>
            <a:r>
              <a:rPr lang="ky-KG" dirty="0" smtClean="0"/>
              <a:t>29-августта </a:t>
            </a:r>
            <a:r>
              <a:rPr lang="ky-KG" dirty="0"/>
              <a:t>Бишкек шаардык башталгыч класстардын мугалимдери менен бирдикте августтук кеӊешмеге окуучунун компетенттүүлүгүн калыптандыруу маселеси боюнча слайддар дарядалып көрсөтүлдү (орус тилинде</a:t>
            </a:r>
            <a:r>
              <a:rPr lang="ky-KG" dirty="0" smtClean="0"/>
              <a:t>).   Слайддар даярдалды</a:t>
            </a:r>
            <a:endParaRPr lang="ru-RU" dirty="0"/>
          </a:p>
        </p:txBody>
      </p:sp>
    </p:spTree>
    <p:extLst>
      <p:ext uri="{BB962C8B-B14F-4D97-AF65-F5344CB8AC3E}">
        <p14:creationId xmlns:p14="http://schemas.microsoft.com/office/powerpoint/2010/main" val="3675346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2322</TotalTime>
  <Words>2539</Words>
  <Application>Microsoft Office PowerPoint</Application>
  <PresentationFormat>Экран (4:3)</PresentationFormat>
  <Paragraphs>334</Paragraphs>
  <Slides>26</Slides>
  <Notes>13</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АРАЛЫКТАН ОКУТУУ УЧУРУНДАГЫ  САНАРИП МУГАЛИМИН МЕТОДИКАЛЫК  ЖАКТАН КОЛДОО</dc:title>
  <dc:creator>Чынар</dc:creator>
  <cp:lastModifiedBy>Чынар</cp:lastModifiedBy>
  <cp:revision>56</cp:revision>
  <dcterms:created xsi:type="dcterms:W3CDTF">2020-05-16T06:06:36Z</dcterms:created>
  <dcterms:modified xsi:type="dcterms:W3CDTF">2020-09-10T07:58:16Z</dcterms:modified>
</cp:coreProperties>
</file>