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64" r:id="rId3"/>
    <p:sldId id="263" r:id="rId4"/>
    <p:sldId id="265" r:id="rId5"/>
    <p:sldId id="266" r:id="rId6"/>
    <p:sldId id="267" r:id="rId7"/>
    <p:sldId id="271" r:id="rId8"/>
    <p:sldId id="272" r:id="rId9"/>
    <p:sldId id="273" r:id="rId10"/>
    <p:sldId id="274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CCFF"/>
    <a:srgbClr val="004FEE"/>
    <a:srgbClr val="02489D"/>
    <a:srgbClr val="6699FF"/>
    <a:srgbClr val="4C1918"/>
    <a:srgbClr val="2A170F"/>
    <a:srgbClr val="212932"/>
    <a:srgbClr val="374454"/>
    <a:srgbClr val="758D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0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087" y="1465729"/>
            <a:ext cx="7900264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287388"/>
            <a:ext cx="2362200" cy="1570612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 rot="16200000">
            <a:off x="6504494" y="5564694"/>
            <a:ext cx="1570612" cy="10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781798" y="5278442"/>
            <a:ext cx="2362202" cy="10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 rot="10800000">
            <a:off x="6768236" y="2803462"/>
            <a:ext cx="2362202" cy="247497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 rot="5400000">
            <a:off x="4412355" y="4439410"/>
            <a:ext cx="2362202" cy="247497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hyperlink" Target="http://www.president.kg/" TargetMode="Externa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kao.kg/&#1085;&#1086;&#1074;&#1099;&#1077;-&#1087;&#1088;&#1086;&#1075;&#1088;&#1072;&#1084;&#1084;&#1099;/" TargetMode="External"/><Relationship Id="rId5" Type="http://schemas.openxmlformats.org/officeDocument/2006/relationships/hyperlink" Target="https://kao.kg/&#1087;&#1088;&#1077;&#1076;&#1084;&#1077;&#1090;&#1085;&#1099;&#1077;-&#1089;&#1090;&#1072;&#1085;&#1076;&#1072;&#1088;&#1090;&#1099;/" TargetMode="External"/><Relationship Id="rId4" Type="http://schemas.openxmlformats.org/officeDocument/2006/relationships/hyperlink" Target="http://cbd.minjust.gov.kg/act/view/ru-ru/218797/10?cl=ky-kg&amp;mode=teks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94984"/>
            <a:ext cx="9144000" cy="729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Users\admin\Desktop\герб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38" y="377592"/>
            <a:ext cx="1062541" cy="105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Объект 5" descr="C:\Users\admin\Desktop\Logotip-KAO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264" y="370642"/>
            <a:ext cx="1107775" cy="10589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63040" y="1944033"/>
            <a:ext cx="6907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2400" b="1" dirty="0" smtClean="0">
                <a:solidFill>
                  <a:srgbClr val="024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2022-2023-ОКУУ ЖЫЛЫНА КАРАТА</a:t>
            </a:r>
            <a:br>
              <a:rPr lang="ky-KG" sz="2400" b="1" dirty="0" smtClean="0">
                <a:solidFill>
                  <a:srgbClr val="024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2400" b="1" dirty="0" smtClean="0">
                <a:solidFill>
                  <a:srgbClr val="024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МУГАЛИМДЕРДИН АВГУСТ КЕҢЕШМЕСИ</a:t>
            </a:r>
            <a:br>
              <a:rPr lang="ky-KG" sz="2400" b="1" dirty="0" smtClean="0">
                <a:solidFill>
                  <a:srgbClr val="024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2400" b="1" dirty="0" smtClean="0">
                <a:solidFill>
                  <a:srgbClr val="024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 МАТЕМАТИКА ПРЕДМЕТИ БОЮНЧА </a:t>
            </a:r>
          </a:p>
          <a:p>
            <a:pPr algn="ctr"/>
            <a:r>
              <a:rPr lang="ky-KG" sz="2400" b="1" dirty="0" smtClean="0">
                <a:solidFill>
                  <a:srgbClr val="024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СУНУШТАР</a:t>
            </a:r>
            <a:endParaRPr lang="ru-RU" sz="2400" b="1" dirty="0">
              <a:solidFill>
                <a:srgbClr val="0248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" name="Picture 1" descr="F:\Матем. сүрөт\20210208_195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49079"/>
            <a:ext cx="2644096" cy="21534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65638" y="5483304"/>
            <a:ext cx="4184725" cy="142538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Мамытова Айнура Нышанбаевна</a:t>
            </a:r>
          </a:p>
          <a:p>
            <a:pPr algn="ctr"/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Кыргыз билим берүү академиясынын </a:t>
            </a:r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илимий кызматкери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"/>
            <a:ext cx="9144000" cy="68326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Quizizz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программасы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менен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иштөө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окуучулар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158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үчүн ыңгайлуу.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программа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аркылуу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мугалим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158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тесттерди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текшерүү иштерин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түзүп,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окуучуларга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158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берсе болот</a:t>
            </a:r>
          </a:p>
          <a:p>
            <a:pPr marL="0" marR="0" lvl="0" indent="158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181717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81717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81717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>
              <a:solidFill>
                <a:srgbClr val="181717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81717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>
              <a:solidFill>
                <a:srgbClr val="181717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81717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>
              <a:solidFill>
                <a:srgbClr val="181717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81717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Quizizz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y-KG" b="1" i="0" u="none" strike="noStrike" cap="none" normalizeH="0" baseline="0" dirty="0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 катталуу үчүн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Google </a:t>
            </a:r>
            <a:r>
              <a:rPr kumimoji="0" lang="ky-KG" b="1" i="0" u="none" strike="noStrike" cap="none" normalizeH="0" baseline="0" dirty="0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аккаунт менен катталабыз</a:t>
            </a:r>
          </a:p>
          <a:p>
            <a:pPr marL="0" marR="0" lvl="0" indent="158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y-KG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8" r="22353" b="6474"/>
          <a:stretch/>
        </p:blipFill>
        <p:spPr>
          <a:xfrm>
            <a:off x="672576" y="1917812"/>
            <a:ext cx="6298067" cy="40129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485" y="2761973"/>
            <a:ext cx="1424190" cy="1359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0613" y="5431412"/>
            <a:ext cx="1603387" cy="14265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60843" y="52510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Aft>
                <a:spcPts val="0"/>
              </a:spcAft>
              <a:tabLst>
                <a:tab pos="628650" algn="l"/>
                <a:tab pos="685800" algn="l"/>
              </a:tabLst>
            </a:pPr>
            <a:r>
              <a:rPr lang="ky-KG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05" y="5053428"/>
            <a:ext cx="2402032" cy="180457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491410" y="0"/>
            <a:ext cx="6453808" cy="64935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Ø"/>
              <a:tabLst>
                <a:tab pos="628650" algn="l"/>
                <a:tab pos="685800" algn="l"/>
              </a:tabLst>
            </a:pPr>
            <a:endParaRPr lang="ky-KG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>
              <a:buFont typeface="Wingdings" pitchFamily="2" charset="2"/>
              <a:buChar char="Ø"/>
              <a:tabLst>
                <a:tab pos="628650" algn="l"/>
                <a:tab pos="685800" algn="l"/>
              </a:tabLst>
            </a:pPr>
            <a:r>
              <a:rPr lang="ky-KG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И.Б.Бекбоев,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y-KG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А.Абдиев ж.б.</a:t>
            </a:r>
          </a:p>
          <a:p>
            <a:pPr lvl="0">
              <a:tabLst>
                <a:tab pos="628650" algn="l"/>
                <a:tab pos="685800" algn="l"/>
              </a:tabLst>
            </a:pPr>
            <a:r>
              <a:rPr lang="ky-KG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“Математиканы 5-6 класстарда окутуу” –   </a:t>
            </a:r>
          </a:p>
          <a:p>
            <a:pPr lvl="0">
              <a:tabLst>
                <a:tab pos="628650" algn="l"/>
                <a:tab pos="685800" algn="l"/>
              </a:tabLst>
            </a:pPr>
            <a:r>
              <a:rPr lang="ky-KG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Бишкек:  Педагогика, 2003-ж</a:t>
            </a:r>
          </a:p>
          <a:p>
            <a:pPr lvl="0">
              <a:tabLst>
                <a:tab pos="628650" algn="l"/>
                <a:tab pos="685800" algn="l"/>
              </a:tabLst>
            </a:pPr>
            <a:endParaRPr lang="ky-KG" sz="8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itchFamily="2" charset="2"/>
              <a:buChar char="Ø"/>
              <a:tabLst>
                <a:tab pos="628650" algn="l"/>
                <a:tab pos="685800" algn="l"/>
              </a:tabLst>
            </a:pPr>
            <a:r>
              <a:rPr lang="ky-KG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И.Б.Бекбоев,  А.Айылчиев ж.б.</a:t>
            </a:r>
          </a:p>
          <a:p>
            <a:pPr lvl="0">
              <a:tabLst>
                <a:tab pos="628650" algn="l"/>
                <a:tab pos="685800" algn="l"/>
              </a:tabLst>
            </a:pPr>
            <a:r>
              <a:rPr lang="ky-KG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“Геометрияны 7-9 класстарда окутуу” –   </a:t>
            </a:r>
          </a:p>
          <a:p>
            <a:pPr lvl="0">
              <a:tabLst>
                <a:tab pos="628650" algn="l"/>
                <a:tab pos="685800" algn="l"/>
              </a:tabLst>
            </a:pPr>
            <a:r>
              <a:rPr lang="ky-KG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Бишкек:  Педагогика, 2003-ж</a:t>
            </a:r>
          </a:p>
          <a:p>
            <a:pPr lvl="0">
              <a:tabLst>
                <a:tab pos="628650" algn="l"/>
                <a:tab pos="685800" algn="l"/>
              </a:tabLst>
            </a:pPr>
            <a:endParaRPr lang="ky-KG" sz="8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itchFamily="2" charset="2"/>
              <a:buChar char="Ø"/>
              <a:tabLst>
                <a:tab pos="628650" algn="l"/>
                <a:tab pos="685800" algn="l"/>
              </a:tabLst>
            </a:pPr>
            <a:r>
              <a:rPr lang="ky-KG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И.Б.Бекбоев,  А.Айылчиев ж.б.</a:t>
            </a:r>
          </a:p>
          <a:p>
            <a:pPr lvl="0">
              <a:tabLst>
                <a:tab pos="628650" algn="l"/>
                <a:tab pos="685800" algn="l"/>
              </a:tabLst>
            </a:pPr>
            <a:r>
              <a:rPr lang="ky-KG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“Геометрияны 10-11 класстарда окутуу”   </a:t>
            </a:r>
          </a:p>
          <a:p>
            <a:pPr lvl="0">
              <a:tabLst>
                <a:tab pos="628650" algn="l"/>
                <a:tab pos="685800" algn="l"/>
              </a:tabLst>
            </a:pPr>
            <a:r>
              <a:rPr lang="ky-KG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–  Бишкек:  Педагогика, 2003-ж.</a:t>
            </a:r>
          </a:p>
          <a:p>
            <a:pPr lvl="0">
              <a:tabLst>
                <a:tab pos="628650" algn="l"/>
                <a:tab pos="685800" algn="l"/>
              </a:tabLst>
            </a:pPr>
            <a:endParaRPr lang="ky-KG" sz="8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itchFamily="2" charset="2"/>
              <a:buChar char="Ø"/>
              <a:tabLst>
                <a:tab pos="628650" algn="l"/>
                <a:tab pos="685800" algn="l"/>
              </a:tabLst>
            </a:pPr>
            <a:r>
              <a:rPr lang="ky-KG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И.Б.Бекбоев,  А.Айылчиев ж.б.</a:t>
            </a:r>
          </a:p>
          <a:p>
            <a:pPr lvl="0">
              <a:tabLst>
                <a:tab pos="628650" algn="l"/>
                <a:tab pos="685800" algn="l"/>
              </a:tabLst>
            </a:pPr>
            <a:r>
              <a:rPr lang="ky-KG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“Геометрия курсунун жана окуу </a:t>
            </a:r>
          </a:p>
          <a:p>
            <a:pPr lvl="0">
              <a:tabLst>
                <a:tab pos="628650" algn="l"/>
                <a:tab pos="685800" algn="l"/>
              </a:tabLst>
            </a:pPr>
            <a:r>
              <a:rPr lang="ky-KG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китептериндеги «татаалыраак» </a:t>
            </a:r>
          </a:p>
          <a:p>
            <a:pPr lvl="0">
              <a:tabLst>
                <a:tab pos="628650" algn="l"/>
                <a:tab pos="685800" algn="l"/>
              </a:tabLst>
            </a:pPr>
            <a:r>
              <a:rPr lang="ky-KG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маселелердин чыгарылыштары” </a:t>
            </a:r>
          </a:p>
          <a:p>
            <a:pPr lvl="0">
              <a:tabLst>
                <a:tab pos="628650" algn="l"/>
                <a:tab pos="685800" algn="l"/>
              </a:tabLst>
            </a:pPr>
            <a:r>
              <a:rPr lang="ky-KG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Бишкек:  Педагогика</a:t>
            </a:r>
            <a:r>
              <a:rPr lang="ky-KG" sz="2200" b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2003-ж</a:t>
            </a:r>
            <a:endParaRPr lang="ky-KG" sz="22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tabLst>
                <a:tab pos="628650" algn="l"/>
                <a:tab pos="685800" algn="l"/>
              </a:tabLst>
            </a:pPr>
            <a:endParaRPr lang="ky-KG" sz="8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>
              <a:buFont typeface="Wingdings" pitchFamily="2" charset="2"/>
              <a:buChar char="Ø"/>
              <a:tabLst>
                <a:tab pos="628650" algn="l"/>
                <a:tab pos="685800" algn="l"/>
              </a:tabLst>
            </a:pPr>
            <a:r>
              <a:rPr lang="ky-KG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С.К.Кыдыралиев ж.б. Математика 5-класс  үчүн колдонмо – Бишкек: Аркус 2018-ж</a:t>
            </a:r>
          </a:p>
          <a:p>
            <a:pPr marL="285750" lvl="0" indent="-285750">
              <a:tabLst>
                <a:tab pos="628650" algn="l"/>
                <a:tab pos="685800" algn="l"/>
              </a:tabLst>
            </a:pPr>
            <a:r>
              <a:rPr lang="ky-KG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791" y="662609"/>
            <a:ext cx="2107096" cy="3034748"/>
          </a:xfrm>
          <a:prstGeom prst="roundRect">
            <a:avLst/>
          </a:prstGeom>
          <a:solidFill>
            <a:srgbClr val="CCFFCC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Сунушталуучу кошумча окуу-методикалык комплекстер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3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0048" y="5733826"/>
            <a:ext cx="1863951" cy="1124173"/>
          </a:xfrm>
          <a:prstGeom prst="rect">
            <a:avLst/>
          </a:prstGeom>
        </p:spPr>
      </p:pic>
      <p:sp>
        <p:nvSpPr>
          <p:cNvPr id="2" name="Двойная волна 1"/>
          <p:cNvSpPr/>
          <p:nvPr/>
        </p:nvSpPr>
        <p:spPr>
          <a:xfrm>
            <a:off x="1759266" y="248673"/>
            <a:ext cx="5685962" cy="781878"/>
          </a:xfrm>
          <a:prstGeom prst="doubleWave">
            <a:avLst/>
          </a:prstGeom>
          <a:gradFill>
            <a:gsLst>
              <a:gs pos="36000">
                <a:srgbClr val="FF0000"/>
              </a:gs>
              <a:gs pos="100000">
                <a:schemeClr val="accent2">
                  <a:satMod val="110000"/>
                  <a:lumMod val="100000"/>
                  <a:shade val="100000"/>
                </a:schemeClr>
              </a:gs>
              <a:gs pos="76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spcAft>
                <a:spcPts val="0"/>
              </a:spcAft>
              <a:tabLst>
                <a:tab pos="628650" algn="l"/>
                <a:tab pos="685800" algn="l"/>
              </a:tabLst>
            </a:pPr>
            <a:r>
              <a:rPr lang="ky-KG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Талкуулоого сунуш кылынган маселелер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8129" y="1355993"/>
            <a:ext cx="806823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40385" algn="l"/>
              </a:tabLst>
            </a:pPr>
            <a:r>
              <a:rPr lang="ky-KG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ky-KG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Кыргыз </a:t>
            </a:r>
            <a:r>
              <a:rPr lang="ky-K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Республикасында жалпы мектептик билим берүүнүн </a:t>
            </a:r>
            <a:r>
              <a:rPr lang="ky-KG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жаңыланган Мамлекеттик </a:t>
            </a:r>
            <a:r>
              <a:rPr lang="ky-K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билим берүү стандартын </a:t>
            </a:r>
            <a:r>
              <a:rPr lang="ky-KG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талкуулоо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ky-K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 предметин окутууну жакшыртуу жана </a:t>
            </a:r>
            <a:r>
              <a:rPr lang="ky-KG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предметти окутууну өнүктүрүү проблемалары боюнча докладдарды окуу</a:t>
            </a:r>
            <a:r>
              <a:rPr lang="ky-KG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y-KG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семинарларды</a:t>
            </a:r>
            <a:r>
              <a:rPr lang="ky-K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тегерек үстөлдөрдү, конкурстарды, онлайн </a:t>
            </a:r>
            <a:r>
              <a:rPr lang="ky-KG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жолугушууларды </a:t>
            </a:r>
            <a:r>
              <a:rPr lang="ky-KG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ж.б.у.с</a:t>
            </a:r>
            <a:r>
              <a:rPr lang="ky-KG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өткөрүү максатка </a:t>
            </a:r>
            <a:r>
              <a:rPr lang="ky-KG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ылайык</a:t>
            </a:r>
            <a:endParaRPr lang="ky-KG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</a:pPr>
            <a:endParaRPr lang="ru-RU" sz="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</a:pPr>
            <a:r>
              <a:rPr lang="ky-KG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Математика </a:t>
            </a:r>
            <a:r>
              <a:rPr lang="ky-K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сабактарында STEM-билим берүү элементтерин </a:t>
            </a:r>
            <a:r>
              <a:rPr lang="ky-KG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колдонуу</a:t>
            </a:r>
          </a:p>
          <a:p>
            <a:pPr marL="342900" lvl="0" indent="-342900" algn="just">
              <a:spcAft>
                <a:spcPts val="0"/>
              </a:spcAft>
            </a:pPr>
            <a:endParaRPr lang="ru-RU" sz="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tabLst>
                <a:tab pos="540385" algn="l"/>
              </a:tabLst>
            </a:pPr>
            <a:r>
              <a:rPr lang="ky-KG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STEM-билим </a:t>
            </a:r>
            <a:r>
              <a:rPr lang="ky-K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берүү менен окуучуларды PISA баалоосуна даярдоону айкалышта </a:t>
            </a:r>
            <a:r>
              <a:rPr lang="ky-KG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жүргүзүү</a:t>
            </a:r>
          </a:p>
          <a:p>
            <a:pPr marL="342900" lvl="0" indent="-342900" algn="just">
              <a:spcAft>
                <a:spcPts val="0"/>
              </a:spcAft>
              <a:tabLst>
                <a:tab pos="540385" algn="l"/>
              </a:tabLst>
            </a:pPr>
            <a:endParaRPr lang="ru-RU" sz="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</a:pPr>
            <a:r>
              <a:rPr lang="ky-KG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Математиканын </a:t>
            </a:r>
            <a:r>
              <a:rPr lang="ky-K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предметтик жана предмет аралык интеграциясы жана анын математикалык компетенттүүлүктү жогорулатуудагы </a:t>
            </a:r>
            <a:r>
              <a:rPr lang="ky-KG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ролу</a:t>
            </a:r>
          </a:p>
          <a:p>
            <a:pPr marL="342900" lvl="0" indent="-342900" algn="just">
              <a:spcAft>
                <a:spcPts val="0"/>
              </a:spcAft>
            </a:pPr>
            <a:endParaRPr lang="ru-RU" sz="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</a:pPr>
            <a:r>
              <a:rPr lang="ky-KG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 Окуучулардын </a:t>
            </a:r>
            <a:r>
              <a:rPr lang="ky-K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жана мугалимдердин электрондук журнал, күндөлүк менен иштөөдөгү маселелери: окуучулардын билим жетишкендиктерин </a:t>
            </a:r>
            <a:r>
              <a:rPr lang="ky-KG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баалоонун </a:t>
            </a:r>
            <a:r>
              <a:rPr lang="ky-K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формалары, ыкмалары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" y="6235"/>
            <a:ext cx="9135687" cy="6851765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80181" y="1683026"/>
            <a:ext cx="8191949" cy="227754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КӨҢҮЛ  БУРГАНЫҢЫЗДАР</a:t>
            </a:r>
          </a:p>
          <a:p>
            <a:pPr algn="ctr"/>
            <a:r>
              <a:rPr lang="ky-KG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ҮЧҮН ЧОҢ РАХМАТ!</a:t>
            </a:r>
            <a:r>
              <a:rPr lang="ky-KG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ky-KG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77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1818" y="2338533"/>
            <a:ext cx="7816645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y-KG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r>
              <a:rPr lang="ky-K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бардык илимдердин </a:t>
            </a:r>
            <a:r>
              <a:rPr lang="ky-KG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ачкычы</a:t>
            </a:r>
            <a:r>
              <a:rPr lang="ky-KG" sz="4000" dirty="0" smtClean="0">
                <a:solidFill>
                  <a:srgbClr val="12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1383636" cy="11779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04" y="5067957"/>
            <a:ext cx="2610196" cy="17900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93305" y="5328457"/>
            <a:ext cx="1033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1000" b="1" dirty="0" smtClean="0">
                <a:solidFill>
                  <a:schemeClr val="bg1"/>
                </a:solidFill>
              </a:rPr>
              <a:t>Математика</a:t>
            </a:r>
            <a:endParaRPr lang="ru-RU" sz="1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5521" t="9881" r="8854"/>
          <a:stretch/>
        </p:blipFill>
        <p:spPr>
          <a:xfrm>
            <a:off x="6735857" y="5984569"/>
            <a:ext cx="714895" cy="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1621" y="5486401"/>
            <a:ext cx="1842379" cy="1371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2745" y="387274"/>
            <a:ext cx="445625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y-KG" sz="2800" b="1" dirty="0" smtClean="0">
                <a:latin typeface="Book Antiqua" panose="02040602050305030304" pitchFamily="18" charset="0"/>
              </a:rPr>
              <a:t>     АКТУАЛДУУЛУГУ</a:t>
            </a:r>
            <a:endParaRPr lang="ru-RU" sz="2800" b="1" dirty="0">
              <a:latin typeface="Book Antiqua" panose="020406020503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896" y="1129881"/>
            <a:ext cx="78912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y-KG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r>
              <a:rPr lang="ky-KG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баланын ой жүгүртүүсүн, логикасын өстүрүү менен башка илимдерди окуп-үйрөнүүсүнүн базасын </a:t>
            </a:r>
            <a:r>
              <a:rPr lang="ky-KG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түзүүсү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ky-KG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 социалдык </a:t>
            </a:r>
            <a:r>
              <a:rPr lang="ky-KG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жашоо </a:t>
            </a:r>
            <a:r>
              <a:rPr lang="ky-KG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шартта</a:t>
            </a:r>
            <a:r>
              <a:rPr lang="ky-KG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y-KG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дүйнөнүн, </a:t>
            </a:r>
            <a:r>
              <a:rPr lang="ky-KG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техниканын өсүп өнүгүүсүндө </a:t>
            </a:r>
            <a:r>
              <a:rPr lang="ky-KG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жаңы </a:t>
            </a:r>
            <a:r>
              <a:rPr lang="ky-KG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табылга жана </a:t>
            </a:r>
            <a:r>
              <a:rPr lang="ky-KG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бардык илимдерде ачылыштарды </a:t>
            </a:r>
            <a:r>
              <a:rPr lang="ky-KG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жасоосуна негиз </a:t>
            </a:r>
            <a:r>
              <a:rPr lang="ky-KG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болуусу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ky-KG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Математиканы окутууда акыл эмгегинин жөндөмүн калыптандырышы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ky-KG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ky-KG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шти пландаштырууда рационалдуу жолдор  менен аткарууга мүмкүнчүлүк жаратышы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37509"/>
            <a:ext cx="1591194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630" y="527124"/>
            <a:ext cx="6519134" cy="885912"/>
          </a:xfrm>
          <a:solidFill>
            <a:srgbClr val="66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457200">
              <a:spcAft>
                <a:spcPts val="0"/>
              </a:spcAft>
              <a:tabLst>
                <a:tab pos="450215" algn="l"/>
              </a:tabLst>
            </a:pPr>
            <a:r>
              <a:rPr lang="ky-KG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y-KG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Нормативдик документтер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8794" y="1659640"/>
            <a:ext cx="71108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ky-KG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Кыргыз </a:t>
            </a:r>
            <a:r>
              <a:rPr lang="ky-KG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Республикасын 2018-2040-жж. өнүктүрүүнүн Улуттук </a:t>
            </a:r>
            <a:r>
              <a:rPr lang="ky-KG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Стратегиясы </a:t>
            </a:r>
            <a:r>
              <a:rPr lang="ky-KG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ky-KG" sz="2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http://www.president.kg</a:t>
            </a:r>
            <a:r>
              <a:rPr lang="ky-KG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ky-KG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ky-KG" sz="2000" b="1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2022-2023-жылдарга Кыргыз Республикасында башкарууну </a:t>
            </a:r>
            <a:r>
              <a:rPr lang="ky-KG" sz="2000" b="1" dirty="0" smtClean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санариптештирүү жана санариптик </a:t>
            </a:r>
            <a:r>
              <a:rPr lang="ky-KG" sz="2000" b="1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инфратүзүмдү өнүктүрүү </a:t>
            </a:r>
            <a:r>
              <a:rPr lang="ky-KG" sz="2000" b="1" dirty="0" smtClean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боюнча иш-чаралар планы</a:t>
            </a:r>
            <a:endParaRPr lang="ru-RU" sz="2000" b="1" dirty="0" smtClean="0">
              <a:solidFill>
                <a:srgbClr val="2B2B2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tabLst>
                <a:tab pos="540385" algn="l"/>
              </a:tabLst>
            </a:pPr>
            <a:r>
              <a:rPr lang="ru-RU" sz="2000" b="1" dirty="0" smtClean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ky-KG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ky-KG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</a:t>
            </a:r>
            <a:r>
              <a:rPr lang="ky-KG" sz="2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://cbd.minjust.gov.kg/act/view/ru-ru/218797/10?cl=ky-kg&amp;mode=tekst</a:t>
            </a:r>
            <a:r>
              <a:rPr lang="ky-KG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AutoNum type="arabicPeriod" startAt="3"/>
              <a:tabLst>
                <a:tab pos="540385" algn="l"/>
              </a:tabLst>
            </a:pPr>
            <a:r>
              <a:rPr lang="ky-KG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Мамлекеттик стандарт Кыргыз Республикасынын 2022-жылдын 22-июлундагы № 393 токтому </a:t>
            </a:r>
          </a:p>
          <a:p>
            <a:pPr marL="457200" lvl="0" indent="-457200">
              <a:spcAft>
                <a:spcPts val="0"/>
              </a:spcAft>
              <a:tabLst>
                <a:tab pos="540385" algn="l"/>
              </a:tabLst>
            </a:pPr>
            <a:r>
              <a:rPr lang="ky-KG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https://kao.kg/государственные стандарты/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ky-KG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540385" algn="l"/>
              </a:tabLst>
            </a:pPr>
            <a:r>
              <a:rPr lang="ky-KG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  Математика </a:t>
            </a: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предметинин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предметтик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стандарты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pPr lvl="0">
              <a:spcAft>
                <a:spcPts val="0"/>
              </a:spcAft>
              <a:tabLst>
                <a:tab pos="540385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https://kao.kg/предметные-стандарты</a:t>
            </a:r>
            <a:r>
              <a:rPr lang="ru-RU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/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540385" algn="l"/>
              </a:tabLst>
            </a:pPr>
            <a:r>
              <a:rPr lang="ky-KG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    Математика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предметинин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окуу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программасы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pPr lvl="0">
              <a:spcAft>
                <a:spcPts val="0"/>
              </a:spcAft>
              <a:tabLst>
                <a:tab pos="540385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(</a:t>
            </a:r>
            <a:r>
              <a:rPr lang="ru-RU" sz="2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https://kao.kg/новые-программы</a:t>
            </a:r>
            <a:r>
              <a:rPr lang="ru-RU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/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tabLst>
                <a:tab pos="540385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6.   2022-2023-окуу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жылына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карата </a:t>
            </a: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Базистик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окуу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540385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планы.   Кут </a:t>
            </a: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билим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669572"/>
              </p:ext>
            </p:extLst>
          </p:nvPr>
        </p:nvGraphicFramePr>
        <p:xfrm>
          <a:off x="7519595" y="4537421"/>
          <a:ext cx="1624405" cy="2320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Acrobat Document" r:id="rId7" imgW="10078560" imgH="14401800" progId="">
                  <p:embed/>
                </p:oleObj>
              </mc:Choice>
              <mc:Fallback>
                <p:oleObj name="Acrobat Document" r:id="rId7" imgW="10078560" imgH="1440180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9595" y="4537421"/>
                        <a:ext cx="1624405" cy="23205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701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8419" y="1579163"/>
            <a:ext cx="77562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ky-K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Базистик окуу план боюнча математикага тиешелүү болгон сааттык окуу жүктөмдөр төмөндөгүчө: </a:t>
            </a:r>
            <a:endParaRPr lang="ky-KG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AutoNum type="arabicPeriod"/>
              <a:tabLst>
                <a:tab pos="450215" algn="l"/>
              </a:tabLst>
            </a:pPr>
            <a:r>
              <a:rPr lang="ky-KG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 1-класстарга </a:t>
            </a:r>
            <a:r>
              <a:rPr lang="ky-K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жумасына 4 </a:t>
            </a:r>
            <a:r>
              <a:rPr lang="ky-KG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саат</a:t>
            </a:r>
            <a:r>
              <a:rPr lang="ky-K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ky-KG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AutoNum type="arabicPeriod"/>
              <a:tabLst>
                <a:tab pos="450215" algn="l"/>
              </a:tabLst>
            </a:pPr>
            <a:r>
              <a:rPr lang="ky-KG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ky-K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жана 3-класстарга жумасына 5 </a:t>
            </a:r>
            <a:r>
              <a:rPr lang="ky-KG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саат</a:t>
            </a:r>
            <a:r>
              <a:rPr lang="ky-K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ky-KG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AutoNum type="arabicPeriod" startAt="3"/>
              <a:tabLst>
                <a:tab pos="450215" algn="l"/>
              </a:tabLst>
            </a:pPr>
            <a:r>
              <a:rPr lang="ky-KG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4-класстарга </a:t>
            </a:r>
            <a:r>
              <a:rPr lang="ky-K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жумасына 6 </a:t>
            </a:r>
            <a:r>
              <a:rPr lang="ky-KG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саат; </a:t>
            </a:r>
          </a:p>
          <a:p>
            <a:pPr marL="457200" indent="-457200" algn="just">
              <a:spcAft>
                <a:spcPts val="0"/>
              </a:spcAft>
              <a:buAutoNum type="arabicPeriod" startAt="3"/>
              <a:tabLst>
                <a:tab pos="450215" algn="l"/>
              </a:tabLst>
            </a:pPr>
            <a:r>
              <a:rPr lang="ky-KG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ky-K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жана 6-класстарга жумасына 4 </a:t>
            </a:r>
            <a:r>
              <a:rPr lang="ky-KG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саат;</a:t>
            </a: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endParaRPr lang="ky-KG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tabLst>
                <a:tab pos="450215" algn="l"/>
              </a:tabLst>
            </a:pPr>
            <a:r>
              <a:rPr lang="ky-K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7-класстан жогору 7 - 9 жана 10 - 11-класстарда «Алгебра» жана «Геометрия» деген эки өз алдынча предмет окутулат. </a:t>
            </a: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ky-KG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  7-класс алгебра 3 саат, геометрия 1 саат;</a:t>
            </a:r>
          </a:p>
          <a:p>
            <a:pPr lvl="0" algn="just">
              <a:tabLst>
                <a:tab pos="450215" algn="l"/>
              </a:tabLst>
            </a:pPr>
            <a:r>
              <a:rPr lang="ky-KG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6.  8-класс </a:t>
            </a:r>
            <a:r>
              <a:rPr lang="ky-KG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алгебра </a:t>
            </a:r>
            <a:r>
              <a:rPr lang="ky-KG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ky-KG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саат, геометрия </a:t>
            </a:r>
            <a:r>
              <a:rPr lang="ky-KG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ky-KG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саат</a:t>
            </a:r>
            <a:r>
              <a:rPr lang="ky-KG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lvl="0" algn="just">
              <a:tabLst>
                <a:tab pos="450215" algn="l"/>
              </a:tabLst>
            </a:pPr>
            <a:r>
              <a:rPr lang="ky-KG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 9-класс </a:t>
            </a:r>
            <a:r>
              <a:rPr lang="ky-KG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алгебра 3 саат, геометрия 1 саат;</a:t>
            </a:r>
          </a:p>
          <a:p>
            <a:pPr lvl="0" algn="just">
              <a:tabLst>
                <a:tab pos="450215" algn="l"/>
              </a:tabLst>
            </a:pPr>
            <a:r>
              <a:rPr lang="ky-KG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 10-класс </a:t>
            </a:r>
            <a:r>
              <a:rPr lang="ky-KG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алгебра 2 саат, геометрия 2 саат;</a:t>
            </a:r>
          </a:p>
          <a:p>
            <a:pPr lvl="0" algn="just">
              <a:tabLst>
                <a:tab pos="450215" algn="l"/>
              </a:tabLst>
            </a:pPr>
            <a:r>
              <a:rPr lang="ky-KG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 11-класс </a:t>
            </a:r>
            <a:r>
              <a:rPr lang="ky-KG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алгебра </a:t>
            </a:r>
            <a:r>
              <a:rPr lang="ky-KG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ky-KG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саат, геометрия </a:t>
            </a:r>
            <a:r>
              <a:rPr lang="ky-KG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ky-KG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саат;</a:t>
            </a:r>
          </a:p>
          <a:p>
            <a:pPr marL="457200" lvl="0" indent="-457200" algn="just">
              <a:buFontTx/>
              <a:buAutoNum type="arabicPeriod" startAt="3"/>
              <a:tabLst>
                <a:tab pos="450215" algn="l"/>
              </a:tabLst>
            </a:pPr>
            <a:endParaRPr lang="ky-KG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AutoNum type="arabicPeriod" startAt="3"/>
              <a:tabLst>
                <a:tab pos="450215" algn="l"/>
              </a:tabLs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1040"/>
            <a:ext cx="9144001" cy="6858001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45652" y="797687"/>
            <a:ext cx="7403690" cy="1265989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  <a:tabLst>
                <a:tab pos="450215" algn="l"/>
              </a:tabLst>
            </a:pPr>
            <a:r>
              <a:rPr lang="ky-KG" sz="2400" b="1" i="1" dirty="0" smtClean="0">
                <a:solidFill>
                  <a:srgbClr val="0070C0"/>
                </a:solidFill>
              </a:rPr>
              <a:t>Базалык окуу </a:t>
            </a:r>
            <a:r>
              <a:rPr lang="ky-KG" sz="2400" b="1" i="1" dirty="0">
                <a:solidFill>
                  <a:srgbClr val="0070C0"/>
                </a:solidFill>
              </a:rPr>
              <a:t>план боюнча математикага тиешелүү окуу жүктөмдөр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06363" y="2194716"/>
            <a:ext cx="65956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ky-KG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 1-класстарга </a:t>
            </a:r>
            <a:r>
              <a:rPr lang="ky-K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жумасына 4 </a:t>
            </a:r>
            <a:r>
              <a:rPr lang="ky-KG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саат</a:t>
            </a: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ky-KG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2 </a:t>
            </a:r>
            <a:r>
              <a:rPr lang="ky-K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жана 3-класстарга жумасына 5 </a:t>
            </a:r>
            <a:r>
              <a:rPr lang="ky-KG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саат</a:t>
            </a: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ky-KG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4-класстарга </a:t>
            </a:r>
            <a:r>
              <a:rPr lang="ky-K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жумасына 6 </a:t>
            </a:r>
            <a:r>
              <a:rPr lang="ky-KG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саат</a:t>
            </a: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endParaRPr lang="ky-KG" sz="1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ky-KG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5 </a:t>
            </a:r>
            <a:r>
              <a:rPr lang="ky-K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жана 6-класстарга жумасына 4 </a:t>
            </a:r>
            <a:r>
              <a:rPr lang="ky-KG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саат</a:t>
            </a: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endParaRPr lang="ky-KG" sz="1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tabLst>
                <a:tab pos="450215" algn="l"/>
              </a:tabLst>
            </a:pPr>
            <a:r>
              <a:rPr lang="ky-KG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7 - </a:t>
            </a:r>
            <a:r>
              <a:rPr lang="ky-K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11-класстарда «Алгебра» жана «Геометрия» деген </a:t>
            </a:r>
            <a:r>
              <a:rPr lang="ky-KG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өз </a:t>
            </a:r>
            <a:r>
              <a:rPr lang="ky-K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алдынча </a:t>
            </a:r>
            <a:r>
              <a:rPr lang="ky-KG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предметтер </a:t>
            </a:r>
            <a:r>
              <a:rPr lang="ky-K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окутулат. </a:t>
            </a: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ky-KG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7-класс алгебра 3 саат, геометрия 1 саат</a:t>
            </a:r>
            <a:endParaRPr lang="ky-KG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ky-KG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8-класс </a:t>
            </a:r>
            <a:r>
              <a:rPr lang="ky-KG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алгебра </a:t>
            </a:r>
            <a:r>
              <a:rPr lang="ky-KG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ky-KG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саат, геометрия </a:t>
            </a:r>
            <a:r>
              <a:rPr lang="ky-KG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саат</a:t>
            </a:r>
          </a:p>
          <a:p>
            <a:pPr lvl="0" algn="just">
              <a:tabLst>
                <a:tab pos="450215" algn="l"/>
              </a:tabLst>
            </a:pPr>
            <a:r>
              <a:rPr lang="ky-KG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9-класс </a:t>
            </a:r>
            <a:r>
              <a:rPr lang="ky-KG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алгебра 3 саат, геометрия 1 </a:t>
            </a:r>
            <a:r>
              <a:rPr lang="ky-KG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саат</a:t>
            </a:r>
            <a:endParaRPr lang="ky-KG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tabLst>
                <a:tab pos="450215" algn="l"/>
              </a:tabLst>
            </a:pPr>
            <a:r>
              <a:rPr lang="ky-KG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10-класс </a:t>
            </a:r>
            <a:r>
              <a:rPr lang="ky-KG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алгебра 2 саат, геометрия 2 </a:t>
            </a:r>
            <a:r>
              <a:rPr lang="ky-KG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саат</a:t>
            </a:r>
            <a:endParaRPr lang="ky-KG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tabLst>
                <a:tab pos="450215" algn="l"/>
              </a:tabLst>
            </a:pPr>
            <a:r>
              <a:rPr lang="ky-KG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11-класс </a:t>
            </a:r>
            <a:r>
              <a:rPr lang="ky-KG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алгебра </a:t>
            </a:r>
            <a:r>
              <a:rPr lang="ky-KG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ky-KG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саат, геометрия </a:t>
            </a:r>
            <a:r>
              <a:rPr lang="ky-KG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саат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9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Матем. сүрөт\20210208_194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634" y="5340626"/>
            <a:ext cx="1325217" cy="11834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49218" y="978947"/>
            <a:ext cx="60032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ky-KG" sz="2000" spc="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ky-KG" sz="2000" b="1" spc="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Окуучуларды </a:t>
            </a:r>
            <a:r>
              <a:rPr lang="ky-KG" sz="2000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математиканы окуп-үйрөнүүгө </a:t>
            </a:r>
            <a:r>
              <a:rPr lang="ky-KG" sz="2000" b="1" spc="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ky-KG" sz="2000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y-KG" sz="2000" b="1" spc="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мотивдештирүүчү </a:t>
            </a:r>
            <a:r>
              <a:rPr lang="ky-KG" sz="2000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заманбап технологиялар: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ky-KG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Илимий-изилдөөчүлүк ишмердүүлүк </a:t>
            </a:r>
            <a:endParaRPr lang="ky-KG" sz="2000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ky-KG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Долбоордук </a:t>
            </a:r>
            <a:r>
              <a:rPr lang="ky-KG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ишмердүүлүк </a:t>
            </a:r>
            <a:endParaRPr lang="ky-KG" sz="2000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ky-KG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Маалыматтык-коммунитативдик технология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ky-KG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Гипертексттүү технология</a:t>
            </a:r>
            <a:endParaRPr lang="ru-RU" sz="20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2981739" y="0"/>
            <a:ext cx="5910470" cy="1205948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ky-KG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Окуучунун </a:t>
            </a:r>
            <a:r>
              <a:rPr lang="ky-KG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билим алуу кызыгуусун </a:t>
            </a:r>
            <a:r>
              <a:rPr lang="ky-KG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арттыруу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941983" y="2849217"/>
            <a:ext cx="5923721" cy="1166192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y-K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Окутуунун принциптерин эске алуу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902226" y="3997543"/>
            <a:ext cx="5923722" cy="1144300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ky-K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Санариптик технологияларды колдонуу менен аралыктан окутуу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2928730" y="5062330"/>
            <a:ext cx="5950227" cy="967409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  <a:tabLst>
                <a:tab pos="540385" algn="l"/>
              </a:tabLst>
            </a:pPr>
            <a:r>
              <a:rPr lang="ky-KG" sz="28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ky-KG" sz="24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ky-KG" sz="2400" b="1" spc="1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Дидактикалык </a:t>
            </a:r>
            <a:r>
              <a:rPr lang="ky-KG" sz="24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талаптардын </a:t>
            </a:r>
            <a:r>
              <a:rPr lang="ky-KG" sz="2400" b="1" spc="1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>
              <a:spcAft>
                <a:spcPts val="0"/>
              </a:spcAft>
              <a:tabLst>
                <a:tab pos="540385" algn="l"/>
              </a:tabLst>
            </a:pPr>
            <a:r>
              <a:rPr lang="ky-KG" sz="2400" b="1" spc="1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аткарылышы</a:t>
            </a:r>
            <a:endParaRPr lang="ru-RU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2955235" y="6042991"/>
            <a:ext cx="5936973" cy="815009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ky-KG" sz="24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ky-KG" sz="2400" b="1" spc="1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STEM </a:t>
            </a: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билим берүү</a:t>
            </a:r>
            <a:endParaRPr lang="ru-RU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790" y="1828800"/>
            <a:ext cx="2557670" cy="1447800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4FEE"/>
                </a:solidFill>
                <a:latin typeface="Times New Roman" pitchFamily="18" charset="0"/>
                <a:cs typeface="Times New Roman" pitchFamily="18" charset="0"/>
              </a:rPr>
              <a:t>Окутуунун</a:t>
            </a:r>
            <a:r>
              <a:rPr lang="ru-RU" sz="2800" b="1" dirty="0" smtClean="0">
                <a:solidFill>
                  <a:srgbClr val="004FE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800" b="1" dirty="0" smtClean="0">
                <a:solidFill>
                  <a:srgbClr val="004FEE"/>
                </a:solidFill>
                <a:latin typeface="Times New Roman" pitchFamily="18" charset="0"/>
                <a:cs typeface="Times New Roman" pitchFamily="18" charset="0"/>
              </a:rPr>
              <a:t>өзгөчөлүктөрү</a:t>
            </a:r>
            <a:r>
              <a:rPr lang="ru-RU" sz="2800" b="1" dirty="0" smtClean="0">
                <a:solidFill>
                  <a:srgbClr val="004FE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solidFill>
                <a:srgbClr val="004FE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1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8429" y="5426404"/>
            <a:ext cx="1905571" cy="14315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20416" y="384313"/>
            <a:ext cx="7063409" cy="15505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Математиканы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окутууда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маалыматтык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технологияларды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колдонуу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5131" y="2315892"/>
            <a:ext cx="75007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87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ky-KG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Электрондук окуу китептерин колдонуу</a:t>
            </a:r>
          </a:p>
          <a:p>
            <a:pPr lvl="0" indent="1587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ky-KG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Интернет ресурстарын колдонуу</a:t>
            </a:r>
            <a:br>
              <a:rPr lang="ky-KG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y-KG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Презентацияларды, видеоматериалдарды, </a:t>
            </a:r>
          </a:p>
          <a:p>
            <a:pPr lvl="0" indent="158750" fontAlgn="base">
              <a:spcBef>
                <a:spcPct val="0"/>
              </a:spcBef>
              <a:spcAft>
                <a:spcPct val="0"/>
              </a:spcAft>
            </a:pPr>
            <a:r>
              <a:rPr lang="ky-KG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дидактикалык  материалдарды түзүү</a:t>
            </a:r>
            <a:br>
              <a:rPr lang="ky-KG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y-KG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Даяр окутуучу программаларды колдонуу</a:t>
            </a:r>
            <a:br>
              <a:rPr lang="ky-KG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y-KG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 Автордук программаларды түзүү жана  </a:t>
            </a:r>
          </a:p>
          <a:p>
            <a:pPr lvl="0" indent="158750" fontAlgn="base">
              <a:spcBef>
                <a:spcPct val="0"/>
              </a:spcBef>
              <a:spcAft>
                <a:spcPct val="0"/>
              </a:spcAft>
            </a:pPr>
            <a:r>
              <a:rPr lang="ky-KG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колдонуу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35687" y="5274365"/>
            <a:ext cx="1908313" cy="1583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F:\Матем. сүрөт\20210208_134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826" y="0"/>
            <a:ext cx="1060174" cy="1015308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4070" y="384314"/>
            <a:ext cx="758024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GeoGebra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2489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билим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2489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2489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</a:t>
            </a:r>
            <a:r>
              <a:rPr kumimoji="0" lang="ky-KG" sz="2000" b="1" i="0" u="none" strike="noStrike" cap="none" normalizeH="0" baseline="0" dirty="0" smtClean="0">
                <a:ln>
                  <a:noFill/>
                </a:ln>
                <a:solidFill>
                  <a:srgbClr val="02489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үүнүн ар бир баскычына</a:t>
            </a:r>
            <a:r>
              <a:rPr kumimoji="0" lang="ky-KG" sz="2000" b="1" i="0" u="none" strike="noStrike" cap="none" normalizeH="0" dirty="0" smtClean="0">
                <a:ln>
                  <a:noFill/>
                </a:ln>
                <a:solidFill>
                  <a:srgbClr val="02489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y-KG" sz="2000" b="1" i="0" u="none" strike="noStrike" cap="none" normalizeH="0" baseline="0" dirty="0" smtClean="0">
                <a:ln>
                  <a:noFill/>
                </a:ln>
                <a:solidFill>
                  <a:srgbClr val="02489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багытталган,  колдонууга ыңгайлуу пакетте өзүнө  геометрияны, алгебраны, таблицаларды, графиктерди, статистиканы,</a:t>
            </a:r>
            <a:r>
              <a:rPr kumimoji="0" lang="ky-KG" sz="2000" b="1" i="0" u="none" strike="noStrike" cap="none" normalizeH="0" dirty="0" smtClean="0">
                <a:ln>
                  <a:noFill/>
                </a:ln>
                <a:solidFill>
                  <a:srgbClr val="02489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y-KG" sz="2000" b="1" i="0" u="none" strike="noStrike" cap="none" normalizeH="0" baseline="0" dirty="0" smtClean="0">
                <a:ln>
                  <a:noFill/>
                </a:ln>
                <a:solidFill>
                  <a:srgbClr val="02489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арифметиканы камтыган, акысыз колдонууга таратылган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2489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2489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динамикалык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2489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2489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математикалык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2489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программа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2489D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r="14352" b="5233"/>
          <a:stretch/>
        </p:blipFill>
        <p:spPr>
          <a:xfrm>
            <a:off x="192141" y="2160106"/>
            <a:ext cx="4366667" cy="2713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4521" y="3908742"/>
            <a:ext cx="4261473" cy="2731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83438" y="165277"/>
            <a:ext cx="84052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Таблицалык процессор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MS Excel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программанын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жардамында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181717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математикалык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инженердик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статистикалык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финансылык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158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эсеп</a:t>
            </a:r>
            <a:r>
              <a:rPr kumimoji="0" lang="ky-KG" sz="2000" b="1" i="0" u="none" strike="noStrike" cap="none" normalizeH="0" baseline="0" dirty="0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төөлөрдү </a:t>
            </a:r>
            <a:r>
              <a:rPr kumimoji="0" lang="ky-KG" sz="2000" b="1" i="0" u="none" strike="noStrike" cap="none" normalizeH="0" dirty="0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y-KG" sz="2000" b="1" i="0" u="none" strike="noStrike" cap="none" normalizeH="0" baseline="0" dirty="0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жүргүзүүгө болот. </a:t>
            </a:r>
            <a:r>
              <a:rPr kumimoji="0" lang="ky-KG" sz="2000" b="1" i="0" u="none" strike="noStrike" cap="none" normalizeH="0" dirty="0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y-KG" sz="2000" b="1" i="0" u="none" strike="noStrike" cap="none" normalizeH="0" baseline="0" dirty="0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Стандарттык  математикалык </a:t>
            </a:r>
            <a:r>
              <a:rPr kumimoji="0" lang="ky-KG" sz="2000" b="1" i="0" u="none" strike="noStrike" cap="none" normalizeH="0" dirty="0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158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sz="2000" b="1" i="0" u="none" strike="noStrike" cap="none" normalizeH="0" baseline="0" dirty="0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функциялар жана график, диаграмма чийүү</a:t>
            </a:r>
            <a:r>
              <a:rPr kumimoji="0" lang="ky-KG" sz="2000" b="1" i="0" u="none" strike="noStrike" cap="none" normalizeH="0" dirty="0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натыйжалуу</a:t>
            </a:r>
            <a:r>
              <a:rPr kumimoji="0" lang="ky-KG" sz="2000" b="1" i="0" u="none" strike="noStrike" cap="none" normalizeH="0" baseline="0" dirty="0" smtClean="0">
                <a:ln>
                  <a:noFill/>
                </a:ln>
                <a:solidFill>
                  <a:srgbClr val="1817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755803" y="4668819"/>
            <a:ext cx="2388198" cy="2189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6" r="11999" b="4735"/>
          <a:stretch/>
        </p:blipFill>
        <p:spPr>
          <a:xfrm>
            <a:off x="4604273" y="4056350"/>
            <a:ext cx="4346089" cy="252195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531" y="1708961"/>
            <a:ext cx="4209046" cy="215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998</TotalTime>
  <Words>714</Words>
  <Application>Microsoft Office PowerPoint</Application>
  <PresentationFormat>Экран (4:3)</PresentationFormat>
  <Paragraphs>121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Book Antiqua</vt:lpstr>
      <vt:lpstr>Calibri</vt:lpstr>
      <vt:lpstr>Calibri Light</vt:lpstr>
      <vt:lpstr>Symbol</vt:lpstr>
      <vt:lpstr>Times New Roman</vt:lpstr>
      <vt:lpstr>Wingdings</vt:lpstr>
      <vt:lpstr>Office Theme</vt:lpstr>
      <vt:lpstr>Acrobat Document</vt:lpstr>
      <vt:lpstr>Презентация PowerPoint</vt:lpstr>
      <vt:lpstr>Презентация PowerPoint</vt:lpstr>
      <vt:lpstr>Презентация PowerPoint</vt:lpstr>
      <vt:lpstr>  Нормативдик документтер </vt:lpstr>
      <vt:lpstr>Базалык окуу план боюнча математикага тиешелүү окуу жүктөмдөр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XTreme.ws</cp:lastModifiedBy>
  <cp:revision>151</cp:revision>
  <dcterms:created xsi:type="dcterms:W3CDTF">2016-11-18T14:12:19Z</dcterms:created>
  <dcterms:modified xsi:type="dcterms:W3CDTF">2022-08-23T08:32:25Z</dcterms:modified>
</cp:coreProperties>
</file>