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5" r:id="rId17"/>
    <p:sldId id="274" r:id="rId1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75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4396f3534a_0_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14396f3534a_0_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14396f3534a_0_1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14396f3534a_0_1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14396f3534a_0_1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14396f3534a_0_1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14396f3534a_0_1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14396f3534a_0_1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14396f3534a_0_1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14396f3534a_0_1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14396f3534a_0_1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14396f3534a_0_1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14396f3534a_0_1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14396f3534a_0_1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988673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14396f3534a_0_1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14396f3534a_0_1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9792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14396f3534a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14396f3534a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4396f3534a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4396f3534a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4396f3534a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14396f3534a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4396f3534a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4396f3534a_0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4396f3534a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14396f3534a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4396f3534a_0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14396f3534a_0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14396f3534a_0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14396f3534a_0_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4396f3534a_0_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14396f3534a_0_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kao.kg/" TargetMode="External"/><Relationship Id="rId4" Type="http://schemas.openxmlformats.org/officeDocument/2006/relationships/hyperlink" Target="https://edu.gov.kg/kg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 descr="C:\Users\user\Downloads\1612749388_206-p-goluboi-fon-s-ramkoi-dlya-teksta-256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55864"/>
            <a:ext cx="9144000" cy="4987637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84582" y="1124861"/>
            <a:ext cx="1019175" cy="934316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 descr="F:\imgonline.png"/>
          <p:cNvPicPr preferRelativeResize="0"/>
          <p:nvPr/>
        </p:nvPicPr>
        <p:blipFill rotWithShape="1">
          <a:blip r:embed="rId5">
            <a:alphaModFix/>
          </a:blip>
          <a:srcRect l="4567" t="9481" r="5512" b="5171"/>
          <a:stretch/>
        </p:blipFill>
        <p:spPr>
          <a:xfrm>
            <a:off x="7277574" y="1172442"/>
            <a:ext cx="1019175" cy="100965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311727" y="2182092"/>
            <a:ext cx="8634846" cy="1477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 algn="ctr"/>
            <a:r>
              <a:rPr lang="ru-RU" sz="2800" b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2022-2023-окуу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жылында</a:t>
            </a:r>
            <a:r>
              <a:rPr lang="ru-RU" sz="2800" b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Көркөм</a:t>
            </a:r>
            <a:r>
              <a:rPr lang="ru-RU" sz="2800" b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өнөр</a:t>
            </a:r>
            <a:r>
              <a:rPr lang="ru-RU" sz="2800" b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жана</a:t>
            </a:r>
            <a:r>
              <a:rPr lang="ru-RU" sz="2800" b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Технология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предметтери</a:t>
            </a:r>
            <a:r>
              <a:rPr lang="ru-RU" sz="2800" b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боюнча</a:t>
            </a:r>
            <a:r>
              <a:rPr lang="ru-RU" sz="2800" b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август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кеңешмесине</a:t>
            </a:r>
            <a:r>
              <a:rPr lang="ru-RU" sz="2800" b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методикалык</a:t>
            </a:r>
            <a:r>
              <a:rPr lang="ru-RU" sz="2800" b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сунуштар</a:t>
            </a:r>
            <a:endParaRPr lang="ru-RU" sz="2800" b="1" dirty="0">
              <a:solidFill>
                <a:srgbClr val="7030A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" name="Google Shape;58;p13"/>
          <p:cNvSpPr txBox="1"/>
          <p:nvPr/>
        </p:nvSpPr>
        <p:spPr>
          <a:xfrm>
            <a:off x="2639291" y="1336965"/>
            <a:ext cx="4331358" cy="517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ctr">
              <a:lnSpc>
                <a:spcPct val="107916"/>
              </a:lnSpc>
            </a:pPr>
            <a:r>
              <a:rPr lang="ru-RU" sz="2000" dirty="0" err="1">
                <a:solidFill>
                  <a:srgbClr val="4472C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Кыргыз</a:t>
            </a:r>
            <a:r>
              <a:rPr lang="ru-RU" sz="2000" dirty="0">
                <a:solidFill>
                  <a:srgbClr val="4472C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000" dirty="0" err="1">
                <a:solidFill>
                  <a:srgbClr val="4472C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билим</a:t>
            </a:r>
            <a:r>
              <a:rPr lang="ru-RU" sz="2000" dirty="0">
                <a:solidFill>
                  <a:srgbClr val="4472C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000" dirty="0" err="1" smtClean="0">
                <a:solidFill>
                  <a:srgbClr val="4472C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берүү</a:t>
            </a:r>
            <a:r>
              <a:rPr lang="ru-RU" sz="2000" dirty="0" smtClean="0">
                <a:solidFill>
                  <a:srgbClr val="4472C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000" dirty="0" err="1" smtClean="0">
                <a:solidFill>
                  <a:srgbClr val="4472C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академиясы</a:t>
            </a:r>
            <a:r>
              <a:rPr lang="ru-RU" sz="2000" dirty="0" smtClean="0">
                <a:solidFill>
                  <a:srgbClr val="4472C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endParaRPr lang="ru-RU" sz="2000" dirty="0">
              <a:solidFill>
                <a:srgbClr val="4472C4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Прямоугольник 1"/>
          <p:cNvSpPr/>
          <p:nvPr/>
        </p:nvSpPr>
        <p:spPr>
          <a:xfrm rot="10800000" flipV="1">
            <a:off x="3512126" y="3745766"/>
            <a:ext cx="4998026" cy="9713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y-KG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Кыргыз </a:t>
            </a:r>
            <a:r>
              <a:rPr lang="ky-KG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билим берүү </a:t>
            </a:r>
            <a:r>
              <a:rPr lang="ky-KG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академиясынын Технология, искусство, ден соолук маданияты лабораториясынын </a:t>
            </a:r>
            <a:r>
              <a:rPr lang="ky-KG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ага илимий </a:t>
            </a:r>
            <a:r>
              <a:rPr lang="ky-KG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кызматкери </a:t>
            </a:r>
            <a:r>
              <a:rPr lang="ky-KG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Акматов Д.А</a:t>
            </a:r>
            <a:r>
              <a:rPr lang="ky-KG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916"/>
              </a:lnSpc>
            </a:pPr>
            <a:endParaRPr lang="ru-RU" b="1" dirty="0">
              <a:solidFill>
                <a:srgbClr val="4472C4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Google Shape;135;p22" descr="C:\Users\user\Downloads\1612749388_206-p-goluboi-fon-s-ramkoi-dlya-teksta-256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22"/>
          <p:cNvSpPr txBox="1"/>
          <p:nvPr/>
        </p:nvSpPr>
        <p:spPr>
          <a:xfrm>
            <a:off x="384464" y="1506682"/>
            <a:ext cx="8572500" cy="2031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«Технология» билим берүү тармагынын концепциясына ылайык, окуучуларды келечекте турмуш жолуна </a:t>
            </a:r>
            <a:r>
              <a:rPr lang="ru" sz="2400" b="1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даярдоонун </a:t>
            </a:r>
            <a:r>
              <a:rPr lang="ru" sz="24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негизги максаты - өз алдынча иштөөгө </a:t>
            </a:r>
            <a:r>
              <a:rPr lang="ru" sz="2400" b="1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даяр </a:t>
            </a:r>
            <a:r>
              <a:rPr lang="ru" sz="24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билимдүү, маданияттуу, чыгармачыл, демилгелгечил инсанды өстүрүп тарбиялоо.  </a:t>
            </a:r>
            <a:endParaRPr sz="2400" b="1" dirty="0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Google Shape;144;p23" descr="C:\Users\user\Downloads\1612749388_206-p-goluboi-fon-s-ramkoi-dlya-teksta-256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114300" y="2188029"/>
            <a:ext cx="90297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>
                <a:solidFill>
                  <a:srgbClr val="4472C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lang="ru-RU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89857" y="1306286"/>
            <a:ext cx="836022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 smtClean="0">
                <a:solidFill>
                  <a:srgbClr val="4472C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2022-2023-окуу </a:t>
            </a:r>
            <a:r>
              <a:rPr lang="ru-RU" sz="2400" b="1" dirty="0" err="1">
                <a:solidFill>
                  <a:srgbClr val="4472C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жылында</a:t>
            </a:r>
            <a:r>
              <a:rPr lang="ru-RU" sz="2400" b="1" dirty="0">
                <a:solidFill>
                  <a:srgbClr val="4472C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400" b="1" dirty="0" smtClean="0">
                <a:solidFill>
                  <a:srgbClr val="4472C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Технология </a:t>
            </a:r>
            <a:r>
              <a:rPr lang="ru-RU" sz="2400" b="1" dirty="0" err="1">
                <a:solidFill>
                  <a:srgbClr val="4472C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предметин</a:t>
            </a:r>
            <a:r>
              <a:rPr lang="ru-RU" sz="2400" b="1" dirty="0">
                <a:solidFill>
                  <a:srgbClr val="4472C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400" b="1" dirty="0" err="1">
                <a:solidFill>
                  <a:srgbClr val="4472C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окутуудагы</a:t>
            </a:r>
            <a:r>
              <a:rPr lang="ru-RU" sz="2400" b="1" dirty="0">
                <a:solidFill>
                  <a:srgbClr val="4472C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400" b="1" dirty="0" err="1" smtClean="0">
                <a:solidFill>
                  <a:srgbClr val="4472C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окуу</a:t>
            </a:r>
            <a:r>
              <a:rPr lang="ru-RU" sz="2400" b="1" dirty="0" smtClean="0">
                <a:solidFill>
                  <a:srgbClr val="4472C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400" b="1" dirty="0" err="1" smtClean="0">
                <a:solidFill>
                  <a:srgbClr val="4472C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жүктөмдөрү</a:t>
            </a:r>
            <a:endParaRPr lang="ru-RU" sz="24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89857" y="2367643"/>
            <a:ext cx="836022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ky-KG" altLang="ru-RU" sz="2400" b="1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5-6-8-9-класстар </a:t>
            </a:r>
            <a:r>
              <a:rPr lang="ky-KG" alt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жумасына 1 сааттан.</a:t>
            </a:r>
          </a:p>
          <a:p>
            <a:pPr>
              <a:spcBef>
                <a:spcPct val="0"/>
              </a:spcBef>
              <a:buClrTx/>
            </a:pP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7-класстар </a:t>
            </a:r>
            <a:r>
              <a:rPr lang="ru-RU" sz="2400" b="1" i="1" dirty="0" err="1" smtClean="0">
                <a:solidFill>
                  <a:schemeClr val="accent5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экинчи</a:t>
            </a:r>
            <a:r>
              <a:rPr lang="ru" sz="2400" b="1" i="1" dirty="0" smtClean="0">
                <a:solidFill>
                  <a:schemeClr val="accent5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" sz="2400" b="1" i="1" dirty="0">
                <a:solidFill>
                  <a:schemeClr val="accent5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жарым жылдыгында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жумасына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0,5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сааттан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тактап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400" b="1" i="1" dirty="0" err="1" smtClean="0">
                <a:solidFill>
                  <a:schemeClr val="accent5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айтканда</a:t>
            </a:r>
            <a:r>
              <a:rPr lang="ru-RU" sz="2400" b="1" i="1" dirty="0" smtClean="0">
                <a:solidFill>
                  <a:schemeClr val="accent5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ru-RU" sz="2400" b="1" i="1" dirty="0" err="1" smtClean="0">
                <a:solidFill>
                  <a:schemeClr val="accent5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экинчи</a:t>
            </a:r>
            <a:r>
              <a:rPr lang="ru-RU" sz="2400" b="1" i="1" dirty="0" smtClean="0">
                <a:solidFill>
                  <a:schemeClr val="accent5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жарым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400" b="1" i="1" dirty="0" err="1" smtClean="0">
                <a:solidFill>
                  <a:schemeClr val="accent5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жылдыкта</a:t>
            </a:r>
            <a:r>
              <a:rPr lang="ru-RU" sz="2400" b="1" i="1" dirty="0" smtClean="0">
                <a:solidFill>
                  <a:schemeClr val="accent5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17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сааттык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жүктөм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менен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окутулат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lang="ru-RU" sz="2400" i="1" dirty="0">
              <a:solidFill>
                <a:schemeClr val="accent5">
                  <a:lumMod val="75000"/>
                </a:schemeClr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Google Shape;153;p24" descr="C:\Users\user\Downloads\1612749388_206-p-goluboi-fon-s-ramkoi-dlya-teksta-256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Google Shape;157;p24"/>
          <p:cNvSpPr txBox="1"/>
          <p:nvPr/>
        </p:nvSpPr>
        <p:spPr>
          <a:xfrm>
            <a:off x="197426" y="1704109"/>
            <a:ext cx="8811573" cy="1908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45720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 b="1" dirty="0">
                <a:solidFill>
                  <a:schemeClr val="accent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Ал эми </a:t>
            </a:r>
            <a:r>
              <a:rPr lang="ru" sz="2800" b="1" dirty="0" smtClean="0">
                <a:solidFill>
                  <a:schemeClr val="accent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8-9-класстарга программалык </a:t>
            </a:r>
            <a:r>
              <a:rPr lang="ru" sz="2800" b="1" dirty="0">
                <a:solidFill>
                  <a:schemeClr val="accent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материалдарды эмгектин түрдүү багыттары боюнча </a:t>
            </a:r>
            <a:r>
              <a:rPr lang="ru" sz="2800" b="1" dirty="0" smtClean="0">
                <a:solidFill>
                  <a:schemeClr val="accent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басылмалардан, интернет </a:t>
            </a:r>
            <a:r>
              <a:rPr lang="ru" sz="2800" b="1" dirty="0">
                <a:solidFill>
                  <a:schemeClr val="accent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булактарынан алып пайдаланууну  сунуштайбыз.  </a:t>
            </a:r>
            <a:endParaRPr sz="2800" dirty="0">
              <a:solidFill>
                <a:schemeClr val="accent5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" name="Google Shape;162;p25" descr="C:\Users\user\Downloads\1612749388_206-p-goluboi-fon-s-ramkoi-dlya-teksta-256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35082"/>
            <a:ext cx="9144000" cy="5008419"/>
          </a:xfrm>
          <a:prstGeom prst="rect">
            <a:avLst/>
          </a:prstGeom>
          <a:noFill/>
          <a:ln>
            <a:noFill/>
          </a:ln>
        </p:spPr>
      </p:pic>
      <p:sp>
        <p:nvSpPr>
          <p:cNvPr id="166" name="Google Shape;166;p25"/>
          <p:cNvSpPr txBox="1"/>
          <p:nvPr/>
        </p:nvSpPr>
        <p:spPr>
          <a:xfrm>
            <a:off x="436417" y="1402773"/>
            <a:ext cx="8572581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45720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 b="1" dirty="0">
                <a:solidFill>
                  <a:srgbClr val="4472C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2022–2023-окуу жылында «Технология» предмети базалык окуу планында белгиленген </a:t>
            </a:r>
            <a:r>
              <a:rPr lang="ru" sz="1800" b="1" dirty="0" smtClean="0">
                <a:solidFill>
                  <a:srgbClr val="4472C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чегинде </a:t>
            </a:r>
            <a:r>
              <a:rPr lang="ru" sz="1800" b="1" dirty="0">
                <a:solidFill>
                  <a:srgbClr val="4472C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жүргүзүлүп, төмөнкү </a:t>
            </a:r>
            <a:r>
              <a:rPr lang="ru" sz="1800" b="1" dirty="0" smtClean="0">
                <a:solidFill>
                  <a:srgbClr val="4472C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тармактардан, долбоорлордон </a:t>
            </a:r>
            <a:r>
              <a:rPr lang="ru" sz="1800" b="1" dirty="0">
                <a:solidFill>
                  <a:srgbClr val="4472C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турат: </a:t>
            </a:r>
            <a:endParaRPr lang="ru" sz="1800" b="1" dirty="0" smtClean="0">
              <a:solidFill>
                <a:srgbClr val="4472C4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Google Shape;166;p25"/>
          <p:cNvSpPr txBox="1"/>
          <p:nvPr/>
        </p:nvSpPr>
        <p:spPr>
          <a:xfrm>
            <a:off x="436417" y="2358736"/>
            <a:ext cx="3460174" cy="18774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45720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 b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</a:t>
            </a:r>
            <a:r>
              <a:rPr lang="ru" sz="1800" b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мектеп бакчасында; </a:t>
            </a:r>
            <a:endParaRPr lang="ru" sz="1800" b="1" dirty="0" smtClean="0">
              <a:solidFill>
                <a:srgbClr val="7030A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45720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 b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</a:t>
            </a:r>
            <a:r>
              <a:rPr lang="ru" sz="1800" b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үй чарбасын жүргүзүү; </a:t>
            </a:r>
            <a:endParaRPr lang="ru" sz="1800" b="1" dirty="0" smtClean="0">
              <a:solidFill>
                <a:srgbClr val="7030A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45720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 b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</a:t>
            </a:r>
            <a:r>
              <a:rPr lang="ru" sz="1800" b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өндүрүш технологиясы</a:t>
            </a:r>
            <a:r>
              <a:rPr lang="ru" sz="1800" b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;</a:t>
            </a:r>
          </a:p>
          <a:p>
            <a:pPr marL="0" lvl="0" indent="45720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 b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-- курулуш техникасы; </a:t>
            </a:r>
          </a:p>
          <a:p>
            <a:pPr marL="0" lvl="0" indent="45720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 b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</a:t>
            </a:r>
            <a:r>
              <a:rPr lang="ru" sz="1800" b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көркөм кол өнөрчүлүгү</a:t>
            </a:r>
            <a:r>
              <a:rPr lang="ru" sz="1800" b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;</a:t>
            </a:r>
          </a:p>
          <a:p>
            <a:pPr marL="0" lvl="0" indent="45720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rgbClr val="7030A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Google Shape;166;p25"/>
          <p:cNvSpPr txBox="1"/>
          <p:nvPr/>
        </p:nvSpPr>
        <p:spPr>
          <a:xfrm>
            <a:off x="4229099" y="2358736"/>
            <a:ext cx="4468091" cy="18774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45720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 b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</a:t>
            </a:r>
            <a:r>
              <a:rPr lang="ru" sz="1800" b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энергетика; </a:t>
            </a:r>
            <a:endParaRPr lang="ru" sz="1800" b="1" dirty="0" smtClean="0">
              <a:solidFill>
                <a:srgbClr val="7030A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45720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 b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</a:t>
            </a:r>
            <a:r>
              <a:rPr lang="ru" sz="1800" b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маалыматтык техника</a:t>
            </a:r>
            <a:r>
              <a:rPr lang="ru" sz="1800" b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;</a:t>
            </a:r>
          </a:p>
          <a:p>
            <a:pPr marL="0" lvl="0" indent="45720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 b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</a:t>
            </a:r>
            <a:r>
              <a:rPr lang="ru" sz="1800" b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автоматташтырылган техника</a:t>
            </a:r>
            <a:r>
              <a:rPr lang="ru" sz="1800" b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;</a:t>
            </a:r>
          </a:p>
          <a:p>
            <a:pPr marL="0" lvl="0" indent="45720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 b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</a:t>
            </a:r>
            <a:r>
              <a:rPr lang="ru" sz="1800" b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долбоорлоо жана комплекстүү </a:t>
            </a:r>
            <a:endParaRPr lang="ru" sz="1800" b="1" dirty="0" smtClean="0">
              <a:solidFill>
                <a:srgbClr val="7030A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indent="457200" algn="just"/>
            <a:r>
              <a:rPr lang="ru" sz="1800" b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–өндүрүлгөн </a:t>
            </a:r>
            <a:r>
              <a:rPr lang="ru" sz="1800" b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техникалык </a:t>
            </a:r>
            <a:r>
              <a:rPr lang="ru" sz="1800" b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</a:t>
            </a:r>
            <a:r>
              <a:rPr lang="ru" sz="2000" b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продукциялар </a:t>
            </a:r>
            <a:r>
              <a:rPr lang="ru" sz="2000" b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lang="ru" sz="2000" b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долбоордук </a:t>
            </a:r>
            <a:r>
              <a:rPr lang="ru" sz="2000" b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иш).     </a:t>
            </a:r>
            <a:endParaRPr sz="2000" dirty="0">
              <a:solidFill>
                <a:srgbClr val="7030A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" name="Google Shape;171;p26" descr="C:\Users\user\Downloads\1612749388_206-p-goluboi-fon-s-ramkoi-dlya-teksta-256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175" name="Google Shape;175;p26"/>
          <p:cNvSpPr txBox="1"/>
          <p:nvPr/>
        </p:nvSpPr>
        <p:spPr>
          <a:xfrm>
            <a:off x="228600" y="1413164"/>
            <a:ext cx="8780400" cy="2400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45720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 b="1" dirty="0" smtClean="0">
                <a:solidFill>
                  <a:srgbClr val="4472C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Окуучулардын эмгекке болгон ишмердүүлүгүн күнүмдүк турмушта колдонула турган иш-чараларды аткаруусуна өзгөчө көңүл буруу зарыл. </a:t>
            </a:r>
          </a:p>
          <a:p>
            <a:pPr marL="0" lvl="0" indent="45720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 b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</a:t>
            </a:r>
            <a:r>
              <a:rPr lang="ru" sz="2400" b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еректүү </a:t>
            </a:r>
            <a:r>
              <a:rPr lang="ru" sz="2400" b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табигый </a:t>
            </a:r>
            <a:r>
              <a:rPr lang="ru" sz="2400" b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каражаттар: жүн</a:t>
            </a:r>
            <a:r>
              <a:rPr lang="ru" sz="2400" b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тери, табигый </a:t>
            </a:r>
            <a:r>
              <a:rPr lang="ru" sz="2400" b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боёктор, </a:t>
            </a:r>
            <a:r>
              <a:rPr lang="ru" sz="2400" b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чопо, жыгач, </a:t>
            </a:r>
            <a:r>
              <a:rPr lang="ru" sz="2400" b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кооз </a:t>
            </a:r>
            <a:r>
              <a:rPr lang="ru" sz="2400" b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таштарды колдонуунун </a:t>
            </a:r>
            <a:r>
              <a:rPr lang="ru" sz="2400" b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технологиялары. </a:t>
            </a:r>
            <a:endParaRPr sz="2400" dirty="0">
              <a:solidFill>
                <a:srgbClr val="7030A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9" name="Google Shape;189;p28" descr="C:\Users\user\Downloads\1612749388_206-p-goluboi-fon-s-ramkoi-dlya-teksta-256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193" name="Google Shape;193;p28"/>
          <p:cNvSpPr txBox="1"/>
          <p:nvPr/>
        </p:nvSpPr>
        <p:spPr>
          <a:xfrm>
            <a:off x="290946" y="1589810"/>
            <a:ext cx="8718054" cy="2031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45720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 b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Окуу процессин уюштуруунун </a:t>
            </a:r>
            <a:r>
              <a:rPr lang="ru" sz="2400" b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маанил</a:t>
            </a:r>
            <a:r>
              <a:rPr lang="ky-KG" sz="2400" b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үү</a:t>
            </a:r>
            <a:r>
              <a:rPr lang="ru" sz="2400" b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" sz="2400" b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аспектилеринин бири – материалдык-техникалык базаны жакшыртуу жана </a:t>
            </a:r>
            <a:r>
              <a:rPr lang="ru" sz="2400" b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Технология </a:t>
            </a:r>
            <a:r>
              <a:rPr lang="ru" sz="2400" b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кабинеттерин зарыл жабдуулар менен </a:t>
            </a:r>
            <a:r>
              <a:rPr lang="ru" sz="2400" b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жабдуу.  </a:t>
            </a:r>
            <a:r>
              <a:rPr lang="ru" sz="2400" b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«Технология» сабагын </a:t>
            </a:r>
            <a:r>
              <a:rPr lang="ru" sz="2400" b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жабдылбаган  кабинеттерде </a:t>
            </a:r>
            <a:r>
              <a:rPr lang="ru" sz="2400" b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окутуу натыйжалуу болбойт.  </a:t>
            </a:r>
            <a:endParaRPr sz="2400" dirty="0">
              <a:solidFill>
                <a:srgbClr val="7030A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9" name="Google Shape;189;p28" descr="C:\Users\user\Downloads\1612749388_206-p-goluboi-fon-s-ramkoi-dlya-teksta-256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193" name="Google Shape;193;p28"/>
          <p:cNvSpPr txBox="1"/>
          <p:nvPr/>
        </p:nvSpPr>
        <p:spPr>
          <a:xfrm>
            <a:off x="311727" y="966354"/>
            <a:ext cx="8624338" cy="55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 indent="457200" algn="just"/>
            <a:r>
              <a:rPr lang="ru-RU" sz="2400" b="1" dirty="0" err="1">
                <a:solidFill>
                  <a:schemeClr val="accent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Көркөм</a:t>
            </a:r>
            <a:r>
              <a:rPr lang="ru-RU" sz="2400" b="1" dirty="0">
                <a:solidFill>
                  <a:schemeClr val="accent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400" b="1" dirty="0" err="1">
                <a:solidFill>
                  <a:schemeClr val="accent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сүрөт</a:t>
            </a:r>
            <a:r>
              <a:rPr lang="ru-RU" sz="2400" b="1" dirty="0">
                <a:solidFill>
                  <a:schemeClr val="accent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400" b="1" dirty="0" err="1">
                <a:solidFill>
                  <a:schemeClr val="accent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өнөрү</a:t>
            </a:r>
            <a:r>
              <a:rPr lang="ru-RU" sz="2400" b="1" dirty="0">
                <a:solidFill>
                  <a:schemeClr val="accent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400" b="1" dirty="0" err="1">
                <a:solidFill>
                  <a:schemeClr val="accent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боюнча</a:t>
            </a:r>
            <a:r>
              <a:rPr lang="ru-RU" sz="2400" b="1" dirty="0">
                <a:solidFill>
                  <a:schemeClr val="accent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400" b="1" dirty="0" err="1">
                <a:solidFill>
                  <a:schemeClr val="accent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жаңы</a:t>
            </a:r>
            <a:r>
              <a:rPr lang="ru-RU" sz="2400" b="1" dirty="0">
                <a:solidFill>
                  <a:schemeClr val="accent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400" b="1" dirty="0" err="1">
                <a:solidFill>
                  <a:schemeClr val="accent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басылмалар</a:t>
            </a:r>
            <a:r>
              <a:rPr lang="ru-RU" sz="2400" b="1" dirty="0">
                <a:solidFill>
                  <a:schemeClr val="accent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2400" dirty="0">
              <a:solidFill>
                <a:schemeClr val="accent5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350" y="1569026"/>
            <a:ext cx="2391641" cy="308880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142764" y="1941368"/>
            <a:ext cx="2978725" cy="2234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3181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" name="Google Shape;171;p26" descr="C:\Users\user\Downloads\1612749388_206-p-goluboi-fon-s-ramkoi-dlya-teksta-256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66255"/>
            <a:ext cx="9144000" cy="4977246"/>
          </a:xfrm>
          <a:prstGeom prst="rect">
            <a:avLst/>
          </a:prstGeom>
          <a:noFill/>
          <a:ln>
            <a:noFill/>
          </a:ln>
        </p:spPr>
      </p:pic>
      <p:sp>
        <p:nvSpPr>
          <p:cNvPr id="175" name="Google Shape;175;p26"/>
          <p:cNvSpPr txBox="1"/>
          <p:nvPr/>
        </p:nvSpPr>
        <p:spPr>
          <a:xfrm>
            <a:off x="758536" y="1756064"/>
            <a:ext cx="6878782" cy="16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1" indent="457200" algn="ctr"/>
            <a:r>
              <a:rPr lang="ru" sz="3200" b="1" dirty="0" smtClean="0">
                <a:solidFill>
                  <a:schemeClr val="accent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КӨҢҮЛ </a:t>
            </a:r>
          </a:p>
          <a:p>
            <a:pPr marL="0" lvl="0" indent="45720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 b="1" dirty="0" smtClean="0">
                <a:solidFill>
                  <a:schemeClr val="accent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БУРГАНДАРЫҢЫЗДАРГА </a:t>
            </a:r>
          </a:p>
          <a:p>
            <a:pPr marL="0" lvl="0" indent="45720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 b="1" dirty="0" smtClean="0">
                <a:solidFill>
                  <a:schemeClr val="accent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РАХМАТ !</a:t>
            </a:r>
            <a:endParaRPr sz="3200" dirty="0">
              <a:solidFill>
                <a:schemeClr val="accent5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08581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4" descr="C:\Users\user\Downloads\1612749388_206-p-goluboi-fon-s-ramkoi-dlya-teksta-256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4"/>
          <p:cNvSpPr txBox="1"/>
          <p:nvPr/>
        </p:nvSpPr>
        <p:spPr>
          <a:xfrm>
            <a:off x="290945" y="1880755"/>
            <a:ext cx="8608909" cy="1015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54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Көркөм </a:t>
            </a:r>
            <a:r>
              <a:rPr lang="ru" sz="54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өнөр </a:t>
            </a:r>
            <a:r>
              <a:rPr lang="ru" sz="54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предмети</a:t>
            </a:r>
            <a:endParaRPr sz="5400" b="1" dirty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Google Shape;72;p15" descr="C:\Users\user\Downloads\1612749388_206-p-goluboi-fon-s-ramkoi-dlya-teksta-256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15"/>
          <p:cNvSpPr txBox="1"/>
          <p:nvPr/>
        </p:nvSpPr>
        <p:spPr>
          <a:xfrm>
            <a:off x="311726" y="1589810"/>
            <a:ext cx="8697273" cy="2400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Кыргыз Республикасынын Президентинин 2021-жылдын </a:t>
            </a:r>
            <a:r>
              <a:rPr lang="ru" sz="2400" b="1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29-январындагы </a:t>
            </a:r>
            <a:r>
              <a:rPr lang="ru" sz="24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№ 1 «Инсандын руханий-адеп-ахлактык өнүгүүсү жана дене тарбиясы жөнүндө» Жарлыгынын уландысы болуп эсептелинген «Улуттук нарк жөнүндө» жарлыкка ушул жылдын 21-майында КРнын Президенти С.Н. Жапаров кол койду.</a:t>
            </a:r>
            <a:endParaRPr sz="2400" b="1" dirty="0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Google Shape;81;p16" descr="C:\Users\user\Downloads\1612749388_206-p-goluboi-fon-s-ramkoi-dlya-teksta-256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299" y="135081"/>
            <a:ext cx="9144000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685799" y="2310140"/>
            <a:ext cx="7845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9525" algn="just"/>
            <a:endParaRPr lang="ru-RU" b="1" dirty="0" smtClean="0">
              <a:solidFill>
                <a:srgbClr val="4472C4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indent="-9525" algn="just"/>
            <a:endParaRPr lang="ru-RU" dirty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9229" y="1175657"/>
            <a:ext cx="86378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ky-KG" alt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КӨРКӨМ ӨНӨР  </a:t>
            </a:r>
            <a:r>
              <a:rPr lang="ky-KG" alt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ПРЕДМЕТИН ОКУТУУ БОЮНЧА ЧЕНЕМДИК ДОКУМЕНТТЕР  </a:t>
            </a:r>
            <a:endParaRPr lang="ru-RU" altLang="ru-RU" sz="1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5799" y="1821987"/>
            <a:ext cx="8147958" cy="1277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ky-KG" alt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ky-KG" alt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Предметтик стандарттар</a:t>
            </a:r>
          </a:p>
          <a:p>
            <a:pPr>
              <a:lnSpc>
                <a:spcPct val="107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ky-KG" alt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Предметтин программалары </a:t>
            </a:r>
          </a:p>
          <a:p>
            <a:pPr>
              <a:lnSpc>
                <a:spcPct val="107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ky-KG" alt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Электрондук окуу китептери</a:t>
            </a:r>
            <a:endParaRPr lang="ky-KG" altLang="ru-RU" sz="2400" b="1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726871" y="3548615"/>
            <a:ext cx="6106886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ky-KG" alt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ББжИМнин -   </a:t>
            </a:r>
            <a:r>
              <a:rPr lang="ky-KG" altLang="ru-RU" sz="20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https://edu.gov.kg/kg/</a:t>
            </a:r>
            <a:r>
              <a:rPr lang="ky-KG" altLang="ru-RU" sz="20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жана КББАнын </a:t>
            </a:r>
            <a:r>
              <a:rPr lang="ky-KG" altLang="ru-RU" sz="20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www.kao.kg</a:t>
            </a:r>
            <a:r>
              <a:rPr lang="ky-KG" altLang="ru-RU" sz="20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веб-сайттарынан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7" descr="C:\Users\user\Downloads\1612749388_206-p-goluboi-fon-s-ramkoi-dlya-teksta-256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7"/>
          <p:cNvSpPr txBox="1"/>
          <p:nvPr/>
        </p:nvSpPr>
        <p:spPr>
          <a:xfrm>
            <a:off x="261257" y="1191986"/>
            <a:ext cx="8752113" cy="923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 algn="ctr"/>
            <a:r>
              <a:rPr lang="ru" sz="24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" sz="2400" b="1" dirty="0">
                <a:solidFill>
                  <a:schemeClr val="accent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Көркөм өнөр предмети 2022-2023-окуу жылында Көркөм өнөр предметин окутуудагы өзгөчөлүктөр</a:t>
            </a:r>
            <a:endParaRPr sz="2400" dirty="0">
              <a:solidFill>
                <a:schemeClr val="accent5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04157" y="2237014"/>
            <a:ext cx="826225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ky-KG" altLang="ru-RU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1-2-класстар жумасына 2 сааттан окутулат.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ky-KG" altLang="ru-RU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3-4-5-6-класстар жумасына 1 сааттан.</a:t>
            </a:r>
          </a:p>
          <a:p>
            <a:pPr>
              <a:spcBef>
                <a:spcPct val="0"/>
              </a:spcBef>
              <a:buClrTx/>
            </a:pPr>
            <a:r>
              <a:rPr lang="ru-RU" sz="2400" b="1" i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7-класстар </a:t>
            </a:r>
            <a:r>
              <a:rPr lang="ru" sz="2400" b="1" i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биринчи жарым жылдыгында</a:t>
            </a:r>
            <a:r>
              <a:rPr lang="ru-RU" sz="2400" b="1" i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400" b="1" i="1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жумасына</a:t>
            </a:r>
            <a:r>
              <a:rPr lang="ru-RU" sz="2400" b="1" i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0,5 </a:t>
            </a:r>
            <a:r>
              <a:rPr lang="ru-RU" sz="2400" b="1" i="1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сааттан</a:t>
            </a:r>
            <a:r>
              <a:rPr lang="ru-RU" sz="2400" b="1" i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ru-RU" sz="2400" b="1" i="1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тактап</a:t>
            </a:r>
            <a:r>
              <a:rPr lang="ru-RU" sz="2400" b="1" i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400" b="1" i="1" dirty="0" err="1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айтканда</a:t>
            </a:r>
            <a:r>
              <a:rPr lang="ru-RU" sz="2400" b="1" i="1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ru-RU" sz="2400" b="1" i="1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биринчи</a:t>
            </a:r>
            <a:r>
              <a:rPr lang="ru-RU" sz="2400" b="1" i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400" b="1" i="1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жарым</a:t>
            </a:r>
            <a:r>
              <a:rPr lang="ru-RU" sz="2400" b="1" i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400" b="1" i="1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жылдыкта</a:t>
            </a:r>
            <a:r>
              <a:rPr lang="ru-RU" sz="2400" b="1" i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17 </a:t>
            </a:r>
            <a:r>
              <a:rPr lang="ru-RU" sz="2400" b="1" i="1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сааттык</a:t>
            </a:r>
            <a:r>
              <a:rPr lang="ru-RU" sz="2400" b="1" i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400" b="1" i="1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жүктөм</a:t>
            </a:r>
            <a:r>
              <a:rPr lang="ru-RU" sz="2400" b="1" i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400" b="1" i="1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менен</a:t>
            </a:r>
            <a:r>
              <a:rPr lang="ru-RU" sz="2400" b="1" i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400" b="1" i="1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окутулат</a:t>
            </a:r>
            <a:r>
              <a:rPr lang="ru-RU" sz="2400" b="1" i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lang="ru-RU" sz="2400" i="1" dirty="0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18" descr="C:\Users\user\Downloads\1612749388_206-p-goluboi-fon-s-ramkoi-dlya-teksta-256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18"/>
          <p:cNvSpPr txBox="1"/>
          <p:nvPr/>
        </p:nvSpPr>
        <p:spPr>
          <a:xfrm>
            <a:off x="163286" y="979714"/>
            <a:ext cx="8845713" cy="313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45720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Текшерүү-баалоо иш-чаралары окуучулардын сабакта милдеттүү түрдө аткарылуучу иштеринин түрлөрү боюнча жүргүзүлөт:</a:t>
            </a:r>
            <a:endParaRPr sz="2400" b="1" dirty="0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81026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400" b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• </a:t>
            </a:r>
            <a:r>
              <a:rPr lang="ru" sz="2400" b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теориялык материалды үйрөнүү;</a:t>
            </a:r>
            <a:endParaRPr sz="2400" b="1" dirty="0">
              <a:solidFill>
                <a:srgbClr val="7030A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81026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400" b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• ар кандай жанрдагы көркөм чыгармаларды талдоо, чечмелөө;</a:t>
            </a:r>
            <a:endParaRPr sz="2400" b="1" dirty="0">
              <a:solidFill>
                <a:srgbClr val="7030A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81026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400" b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• көркөм жана практикалык иштерге катышуу жана чыгармачылык тапшырмаларды аткаруунун сапаты.</a:t>
            </a:r>
            <a:endParaRPr sz="2400" b="1" dirty="0">
              <a:solidFill>
                <a:srgbClr val="7030A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Google Shape;108;p19" descr="C:\Users\user\Downloads\1612749388_206-p-goluboi-fon-s-ramkoi-dlya-teksta-256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19"/>
          <p:cNvSpPr txBox="1"/>
          <p:nvPr/>
        </p:nvSpPr>
        <p:spPr>
          <a:xfrm>
            <a:off x="501733" y="1319644"/>
            <a:ext cx="8140534" cy="2769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 b="1" dirty="0">
                <a:solidFill>
                  <a:srgbClr val="4472C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</a:t>
            </a:r>
            <a:r>
              <a:rPr lang="ru" sz="24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Мүмкүнчүлүгү чектелген окуучулар үчүн </a:t>
            </a:r>
            <a:r>
              <a:rPr lang="ru" sz="2400" b="1" dirty="0" smtClean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искусство </a:t>
            </a:r>
            <a:r>
              <a:rPr lang="ru" sz="24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менен тааныштыруу чоң мааниге ээ. </a:t>
            </a:r>
            <a:endParaRPr lang="ru" sz="2400" b="1" dirty="0" smtClean="0">
              <a:solidFill>
                <a:schemeClr val="accen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ru" sz="2400" b="1" dirty="0" smtClean="0">
              <a:solidFill>
                <a:srgbClr val="7030A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 b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ru" sz="2400" b="1" dirty="0" smtClean="0">
                <a:solidFill>
                  <a:schemeClr val="accent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Алар </a:t>
            </a:r>
            <a:r>
              <a:rPr lang="ru" sz="2400" b="1" dirty="0">
                <a:solidFill>
                  <a:schemeClr val="accent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менен класста жана класстан тышкаркы иш-чараларда </a:t>
            </a:r>
            <a:r>
              <a:rPr lang="ru" sz="2400" b="1" dirty="0" smtClean="0">
                <a:solidFill>
                  <a:schemeClr val="accent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арт-терапиялык технологияларды колдонуу менен көркөм </a:t>
            </a:r>
            <a:r>
              <a:rPr lang="ru" sz="2400" b="1" dirty="0">
                <a:solidFill>
                  <a:schemeClr val="accent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жана </a:t>
            </a:r>
            <a:r>
              <a:rPr lang="ru" sz="2400" b="1" dirty="0" smtClean="0">
                <a:solidFill>
                  <a:schemeClr val="accent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чыгармачылык жөндөмдөрүн </a:t>
            </a:r>
            <a:r>
              <a:rPr lang="ru" sz="2400" b="1" dirty="0">
                <a:solidFill>
                  <a:schemeClr val="accent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өнүктүрүүгө </a:t>
            </a:r>
            <a:r>
              <a:rPr lang="ru" sz="2400" b="1" dirty="0" smtClean="0">
                <a:solidFill>
                  <a:schemeClr val="accent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болот. </a:t>
            </a:r>
            <a:endParaRPr sz="2400" dirty="0">
              <a:solidFill>
                <a:schemeClr val="accent5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Google Shape;117;p20" descr="C:\Users\user\Downloads\1612749388_206-p-goluboi-fon-s-ramkoi-dlya-teksta-256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20"/>
          <p:cNvSpPr txBox="1"/>
          <p:nvPr/>
        </p:nvSpPr>
        <p:spPr>
          <a:xfrm>
            <a:off x="359229" y="1094015"/>
            <a:ext cx="8587344" cy="2831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86360" lvl="0" indent="45720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 b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Мектептин </a:t>
            </a:r>
            <a:r>
              <a:rPr lang="ru" sz="2400" b="1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администрациясы </a:t>
            </a:r>
            <a:r>
              <a:rPr lang="ru-RU" sz="2400" b="1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</a:t>
            </a:r>
            <a:r>
              <a:rPr lang="ru" sz="2400" b="1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амлекеттик жана предметтик стандарттын талаптарына ылайык - </a:t>
            </a:r>
          </a:p>
          <a:p>
            <a:pPr marL="0" marR="86360" lvl="0" indent="45720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Көркөм </a:t>
            </a:r>
            <a:r>
              <a:rPr lang="ru" sz="20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өнөр </a:t>
            </a:r>
            <a:r>
              <a:rPr lang="ru" sz="20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предметин </a:t>
            </a:r>
            <a:r>
              <a:rPr lang="ru" sz="20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адистер </a:t>
            </a:r>
            <a:r>
              <a:rPr lang="ru" sz="20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окутушун </a:t>
            </a:r>
            <a:r>
              <a:rPr lang="ru" sz="20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камсыз </a:t>
            </a:r>
            <a:r>
              <a:rPr lang="ru" sz="20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кылуусу; </a:t>
            </a:r>
            <a:br>
              <a:rPr lang="ru" sz="20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" sz="20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- окуучулар </a:t>
            </a:r>
            <a:r>
              <a:rPr lang="ru" sz="20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үчүн окуу кабинеттерин </a:t>
            </a:r>
            <a:r>
              <a:rPr lang="ru" sz="20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даярдоосу;</a:t>
            </a:r>
          </a:p>
          <a:p>
            <a:pPr marL="0" marR="86360" lvl="0" indent="45720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</a:t>
            </a:r>
            <a:r>
              <a:rPr lang="ru" sz="20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кууч</a:t>
            </a:r>
            <a:r>
              <a:rPr lang="ky-KG" sz="20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</a:t>
            </a:r>
            <a:r>
              <a:rPr lang="ru" sz="20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лар чыгармачылык иштерин (</a:t>
            </a:r>
            <a:r>
              <a:rPr lang="en-US" sz="20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STEM</a:t>
            </a:r>
            <a:r>
              <a:rPr lang="ru-RU" sz="20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жана</a:t>
            </a:r>
            <a:r>
              <a:rPr lang="en-US" sz="20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STEAM</a:t>
            </a:r>
            <a:r>
              <a:rPr lang="ru" sz="20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</a:t>
            </a:r>
            <a:r>
              <a:rPr lang="ru" sz="20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аткаруу үчүн керектүү </a:t>
            </a:r>
            <a:r>
              <a:rPr lang="ru" sz="20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каражаттар менен жабдуусу; </a:t>
            </a:r>
          </a:p>
          <a:p>
            <a:pPr marR="86360" lvl="0" indent="457200"/>
            <a:r>
              <a:rPr lang="ru" sz="20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</a:t>
            </a:r>
            <a:r>
              <a:rPr lang="ru" sz="20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көркөм-эстетикалык ийримдерди </a:t>
            </a:r>
            <a:r>
              <a:rPr lang="ru" sz="20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уюштуруп, </a:t>
            </a:r>
            <a:r>
              <a:rPr lang="ru" sz="20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каражаттар менен камсыз </a:t>
            </a:r>
            <a:r>
              <a:rPr lang="ru" sz="20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кылууга милдеттүү</a:t>
            </a:r>
            <a:r>
              <a:rPr lang="ru" sz="24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2400" dirty="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Google Shape;126;p21" descr="C:\Users\user\Downloads\1612749388_206-p-goluboi-fon-s-ramkoi-dlya-teksta-256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21"/>
          <p:cNvSpPr txBox="1"/>
          <p:nvPr/>
        </p:nvSpPr>
        <p:spPr>
          <a:xfrm>
            <a:off x="-452870" y="1710169"/>
            <a:ext cx="8728444" cy="1015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45720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5400" b="1" dirty="0" smtClean="0">
                <a:solidFill>
                  <a:srgbClr val="4472C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Технология предмети</a:t>
            </a:r>
            <a:endParaRPr sz="54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</TotalTime>
  <Words>437</Words>
  <Application>Microsoft Office PowerPoint</Application>
  <PresentationFormat>Экран (16:9)</PresentationFormat>
  <Paragraphs>50</Paragraphs>
  <Slides>17</Slides>
  <Notes>17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Simple Light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Asan Mamazhanov</dc:creator>
  <cp:lastModifiedBy>Aijamal</cp:lastModifiedBy>
  <cp:revision>42</cp:revision>
  <dcterms:modified xsi:type="dcterms:W3CDTF">2022-08-16T11:23:52Z</dcterms:modified>
</cp:coreProperties>
</file>