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76" r:id="rId4"/>
    <p:sldId id="274" r:id="rId5"/>
    <p:sldId id="267" r:id="rId6"/>
    <p:sldId id="259" r:id="rId7"/>
    <p:sldId id="261" r:id="rId8"/>
    <p:sldId id="262" r:id="rId9"/>
    <p:sldId id="264" r:id="rId10"/>
    <p:sldId id="265" r:id="rId11"/>
    <p:sldId id="268" r:id="rId12"/>
    <p:sldId id="272" r:id="rId13"/>
    <p:sldId id="273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FF913-EAE5-4A5C-B361-DCC1264D7E70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C31E6C-A43F-4251-BA37-69F23FEC98C6}">
      <dgm:prSet custT="1"/>
      <dgm:spPr/>
      <dgm:t>
        <a:bodyPr/>
        <a:lstStyle/>
        <a:p>
          <a:r>
            <a:rPr lang="en-US" sz="1800" b="1" i="0" baseline="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Методдун маңызы</a:t>
          </a:r>
          <a:r>
            <a:rPr lang="ru-RU" sz="1800" b="1" i="0" baseline="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:</a:t>
          </a:r>
          <a:r>
            <a:rPr lang="en-US" sz="1800" b="1" i="0" baseline="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endParaRPr lang="ru-RU" sz="1800" b="1" i="0" baseline="0" dirty="0">
            <a:solidFill>
              <a:schemeClr val="tx1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r>
            <a:rPr lang="ru-RU" sz="1800" b="1" i="0" baseline="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- </a:t>
          </a:r>
          <a:r>
            <a:rPr lang="en-US" sz="1800" b="1" i="0" baseline="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жаңы сөздөр</a:t>
          </a:r>
          <a:r>
            <a:rPr lang="ky-KG" sz="1800" b="1" i="0" baseline="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;</a:t>
          </a:r>
          <a:endParaRPr lang="ru-RU" sz="1800" b="1" i="0" baseline="0" dirty="0">
            <a:solidFill>
              <a:schemeClr val="tx1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r>
            <a:rPr lang="ru-RU" sz="1800" b="1" i="0" baseline="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-</a:t>
          </a:r>
          <a:r>
            <a:rPr lang="en-US" sz="1800" b="1" i="0" baseline="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 сөз айкаштары</a:t>
          </a:r>
          <a:r>
            <a:rPr lang="ky-KG" sz="1800" b="1" i="0" baseline="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;</a:t>
          </a:r>
          <a:r>
            <a:rPr lang="en-US" sz="1800" b="1" i="0" baseline="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endParaRPr lang="ru-RU" sz="1800" b="1" i="0" baseline="0" dirty="0">
            <a:solidFill>
              <a:schemeClr val="tx1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r>
            <a:rPr lang="ru-RU" sz="1800" b="1" i="0" baseline="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- </a:t>
          </a:r>
          <a:r>
            <a:rPr lang="en-US" sz="1800" b="1" i="0" baseline="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лексикалык конструкциялард</a:t>
          </a:r>
          <a:r>
            <a:rPr lang="ky-KG" sz="1800" b="1" i="0" baseline="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агы</a:t>
          </a:r>
          <a:r>
            <a:rPr lang="en-US" sz="1800" b="1" i="0" baseline="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 жаңсоолор</a:t>
          </a:r>
          <a:r>
            <a:rPr lang="ky-KG" sz="1800" b="1" i="0" baseline="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;</a:t>
          </a:r>
          <a:r>
            <a:rPr lang="en-US" sz="1800" b="1" i="0" baseline="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endParaRPr lang="ru-RU" sz="1800" b="1" i="0" baseline="0" dirty="0">
            <a:solidFill>
              <a:schemeClr val="tx1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r>
            <a:rPr lang="ru-RU" sz="1800" b="1" i="0" baseline="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- </a:t>
          </a:r>
          <a:r>
            <a:rPr lang="en-US" sz="1800" b="1" i="0" baseline="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командаларды аткаруу, </a:t>
          </a:r>
          <a:endParaRPr lang="ru-RU" sz="1800" b="1" i="0" baseline="0" dirty="0">
            <a:solidFill>
              <a:schemeClr val="tx1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r>
            <a:rPr lang="ru-RU" sz="1800" b="1" i="0" baseline="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-</a:t>
          </a:r>
          <a:r>
            <a:rPr lang="en-US" sz="1800" b="1" i="0" baseline="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 оюндар аркылуу жаттоо</a:t>
          </a:r>
          <a:r>
            <a:rPr lang="ru-RU" sz="1800" b="1" i="0" baseline="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.</a:t>
          </a:r>
          <a:r>
            <a:rPr lang="en-US" sz="1800" b="1" i="0" baseline="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endParaRPr lang="en-US" sz="1800" b="1" dirty="0">
            <a:solidFill>
              <a:schemeClr val="tx1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16D51A04-570E-4170-B7BB-8AD76952B6EB}" type="parTrans" cxnId="{41D447EA-27F4-4273-A26B-8208538F579C}">
      <dgm:prSet/>
      <dgm:spPr/>
      <dgm:t>
        <a:bodyPr/>
        <a:lstStyle/>
        <a:p>
          <a:endParaRPr lang="en-US"/>
        </a:p>
      </dgm:t>
    </dgm:pt>
    <dgm:pt modelId="{1868758E-A2BC-4836-A493-02429A17DCE2}" type="sibTrans" cxnId="{41D447EA-27F4-4273-A26B-8208538F579C}">
      <dgm:prSet/>
      <dgm:spPr/>
      <dgm:t>
        <a:bodyPr/>
        <a:lstStyle/>
        <a:p>
          <a:endParaRPr lang="en-US"/>
        </a:p>
      </dgm:t>
    </dgm:pt>
    <dgm:pt modelId="{222C9254-B07E-44FD-9946-26BAEA60E86A}">
      <dgm:prSet custT="1"/>
      <dgm:spPr>
        <a:solidFill>
          <a:srgbClr val="7030A0"/>
        </a:solidFill>
      </dgm:spPr>
      <dgm:t>
        <a:bodyPr/>
        <a:lstStyle/>
        <a:p>
          <a:r>
            <a:rPr lang="en-US" sz="1600" b="0" i="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ky-KG" sz="2000" b="1" i="0" baseline="0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- </a:t>
          </a:r>
          <a:r>
            <a:rPr lang="en-US" sz="2000" b="1" i="0" baseline="0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визуалдык-сүрөттүү ой жүгүртүү</a:t>
          </a:r>
          <a:r>
            <a:rPr lang="ky-KG" sz="2000" b="1" i="0" baseline="0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;</a:t>
          </a:r>
        </a:p>
        <a:p>
          <a:r>
            <a:rPr lang="ky-KG" sz="2000" b="1" i="0" baseline="0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- </a:t>
          </a:r>
          <a:r>
            <a:rPr lang="en-US" sz="2000" b="1" i="0" baseline="0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 кыргыз жана орус тилинин ортосунда параллелдерди </a:t>
          </a:r>
          <a:r>
            <a:rPr lang="en-US" sz="2000" b="1" i="0" baseline="0" dirty="0" smtClean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түзүү.</a:t>
          </a:r>
          <a:endParaRPr lang="en-US" sz="2000" b="1" dirty="0">
            <a:solidFill>
              <a:schemeClr val="bg1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F110CC30-16C4-4A9E-869B-889340F7DD48}" type="parTrans" cxnId="{58FC5C95-DFA6-4131-B7B2-FC41C6E3927A}">
      <dgm:prSet/>
      <dgm:spPr/>
      <dgm:t>
        <a:bodyPr/>
        <a:lstStyle/>
        <a:p>
          <a:endParaRPr lang="en-US"/>
        </a:p>
      </dgm:t>
    </dgm:pt>
    <dgm:pt modelId="{8AC7FB70-0A98-4CF4-8589-007CA32FBE34}" type="sibTrans" cxnId="{58FC5C95-DFA6-4131-B7B2-FC41C6E3927A}">
      <dgm:prSet/>
      <dgm:spPr/>
      <dgm:t>
        <a:bodyPr/>
        <a:lstStyle/>
        <a:p>
          <a:endParaRPr lang="en-US"/>
        </a:p>
      </dgm:t>
    </dgm:pt>
    <dgm:pt modelId="{BA4797AE-A1D8-43C7-B585-AB222AC18768}" type="pres">
      <dgm:prSet presAssocID="{60CFF913-EAE5-4A5C-B361-DCC1264D7E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"/>
        </a:p>
      </dgm:t>
    </dgm:pt>
    <dgm:pt modelId="{53C35887-D7B6-4BC1-AA60-01517C6C1228}" type="pres">
      <dgm:prSet presAssocID="{5EC31E6C-A43F-4251-BA37-69F23FEC98C6}" presName="parentText" presStyleLbl="node1" presStyleIdx="0" presStyleCnt="2" custScaleY="115260" custLinFactNeighborX="-2376" custLinFactNeighborY="14591">
        <dgm:presLayoutVars>
          <dgm:chMax val="0"/>
          <dgm:bulletEnabled val="1"/>
        </dgm:presLayoutVars>
      </dgm:prSet>
      <dgm:spPr/>
      <dgm:t>
        <a:bodyPr/>
        <a:lstStyle/>
        <a:p>
          <a:endParaRPr lang=""/>
        </a:p>
      </dgm:t>
    </dgm:pt>
    <dgm:pt modelId="{01A6E37B-56AB-446E-8C09-F8CD9CC31E4E}" type="pres">
      <dgm:prSet presAssocID="{1868758E-A2BC-4836-A493-02429A17DCE2}" presName="spacer" presStyleCnt="0"/>
      <dgm:spPr/>
    </dgm:pt>
    <dgm:pt modelId="{5EECF284-84B7-4D0E-9D8C-7D79C5CB1DD4}" type="pres">
      <dgm:prSet presAssocID="{222C9254-B07E-44FD-9946-26BAEA60E86A}" presName="parentText" presStyleLbl="node1" presStyleIdx="1" presStyleCnt="2" custLinFactY="951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"/>
        </a:p>
      </dgm:t>
    </dgm:pt>
  </dgm:ptLst>
  <dgm:cxnLst>
    <dgm:cxn modelId="{EB391563-8CE6-4E1A-9599-1D84D7E35237}" type="presOf" srcId="{60CFF913-EAE5-4A5C-B361-DCC1264D7E70}" destId="{BA4797AE-A1D8-43C7-B585-AB222AC18768}" srcOrd="0" destOrd="0" presId="urn:microsoft.com/office/officeart/2005/8/layout/vList2"/>
    <dgm:cxn modelId="{1E29D7A3-496B-4E62-AC62-C778FCFB7D2C}" type="presOf" srcId="{5EC31E6C-A43F-4251-BA37-69F23FEC98C6}" destId="{53C35887-D7B6-4BC1-AA60-01517C6C1228}" srcOrd="0" destOrd="0" presId="urn:microsoft.com/office/officeart/2005/8/layout/vList2"/>
    <dgm:cxn modelId="{58FC5C95-DFA6-4131-B7B2-FC41C6E3927A}" srcId="{60CFF913-EAE5-4A5C-B361-DCC1264D7E70}" destId="{222C9254-B07E-44FD-9946-26BAEA60E86A}" srcOrd="1" destOrd="0" parTransId="{F110CC30-16C4-4A9E-869B-889340F7DD48}" sibTransId="{8AC7FB70-0A98-4CF4-8589-007CA32FBE34}"/>
    <dgm:cxn modelId="{D93916BA-BC68-4BBE-A34F-5C6FDCF4D621}" type="presOf" srcId="{222C9254-B07E-44FD-9946-26BAEA60E86A}" destId="{5EECF284-84B7-4D0E-9D8C-7D79C5CB1DD4}" srcOrd="0" destOrd="0" presId="urn:microsoft.com/office/officeart/2005/8/layout/vList2"/>
    <dgm:cxn modelId="{41D447EA-27F4-4273-A26B-8208538F579C}" srcId="{60CFF913-EAE5-4A5C-B361-DCC1264D7E70}" destId="{5EC31E6C-A43F-4251-BA37-69F23FEC98C6}" srcOrd="0" destOrd="0" parTransId="{16D51A04-570E-4170-B7BB-8AD76952B6EB}" sibTransId="{1868758E-A2BC-4836-A493-02429A17DCE2}"/>
    <dgm:cxn modelId="{D9F825C7-2E0C-45F6-85AE-E48FE57A03F4}" type="presParOf" srcId="{BA4797AE-A1D8-43C7-B585-AB222AC18768}" destId="{53C35887-D7B6-4BC1-AA60-01517C6C1228}" srcOrd="0" destOrd="0" presId="urn:microsoft.com/office/officeart/2005/8/layout/vList2"/>
    <dgm:cxn modelId="{34E8D5CB-CE50-4DDE-B941-BCD9CFCEF745}" type="presParOf" srcId="{BA4797AE-A1D8-43C7-B585-AB222AC18768}" destId="{01A6E37B-56AB-446E-8C09-F8CD9CC31E4E}" srcOrd="1" destOrd="0" presId="urn:microsoft.com/office/officeart/2005/8/layout/vList2"/>
    <dgm:cxn modelId="{2D1F80BA-DD2E-475A-B403-A7A97B59D30F}" type="presParOf" srcId="{BA4797AE-A1D8-43C7-B585-AB222AC18768}" destId="{5EECF284-84B7-4D0E-9D8C-7D79C5CB1DD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0882C0-1862-9F17-094A-63764C7D4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919E4E4-FB5E-E70D-0257-1A92FC14B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0DF9D4-F048-D029-8DFA-264676BB3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68F2-1FDF-4FD0-891C-1810A6257A4E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2BD8F8-D24F-B65F-6D89-4BCC65E87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FB2CE3-A77C-6382-9853-64701452A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5AC9-518F-4369-A51B-3F76453E8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60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5FC397-3A73-7D1A-AB40-FD581B40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DFD87D1-14D2-487E-8F47-F3EEA0B24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0BE973-7BB6-2DCA-7425-36223F37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68F2-1FDF-4FD0-891C-1810A6257A4E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D5980F1-B151-8C19-4A36-C9B27CB81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D5509D-9F66-E8AB-4524-BA8AC48B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5AC9-518F-4369-A51B-3F76453E8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70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20D9BF5-5247-4DA0-2EC0-B5D3B4FBC3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C43E71C-4C3D-DD6D-425A-2E61846DB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5335D4-A32C-782B-22C6-408D32281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68F2-1FDF-4FD0-891C-1810A6257A4E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B011D1-3070-7B97-254C-E8628E1C5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2742EF-21DD-6BF7-14E4-78DF24ED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5AC9-518F-4369-A51B-3F76453E8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82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376ED3-1515-4694-6697-96241B0E4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FA524E-7D71-BAE9-1EEF-2E4484450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E1ACF7-560A-632E-36F3-0CDAB1C4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68F2-1FDF-4FD0-891C-1810A6257A4E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D46578-1FE2-B7F5-3780-26DA882F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D98773-5AD8-BB89-B335-A8370B89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5AC9-518F-4369-A51B-3F76453E8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00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78AE7B-1704-7EA9-59CE-DCA7F160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8A9E34-3DC6-78B3-C7F2-99C44B5E8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72C2E9-215B-D481-9F8E-CFC30432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68F2-1FDF-4FD0-891C-1810A6257A4E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9D0CD8-7030-8C77-B36D-4E1837B06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353367-84BF-A3EF-19E1-7C5B346C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5AC9-518F-4369-A51B-3F76453E8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3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0CD8DE-AFF3-1F47-486E-83BFC7156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3987EA-F58B-B2D0-A625-9816BBD5D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14B8D62-68E1-B037-5EA8-21F8136A2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BF60794-1667-1241-AB3E-48040650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68F2-1FDF-4FD0-891C-1810A6257A4E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8787602-0E3E-4C9E-2DEE-292BB031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30542D-FDB5-410C-6D7D-661E4F26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5AC9-518F-4369-A51B-3F76453E8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1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C95D62-C619-CAC3-5AF0-3FC5C0640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D91421A-AA5F-170D-15E5-D4A5DA333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097BABA-7891-6A4E-1C02-952BDBB7F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94E9D5E-6B2D-E958-C8E3-4FCF9BE88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4113B92-3F38-D9C9-682A-A857F7EFB9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96EBD0E-E486-9128-FCE7-A8AB1807F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68F2-1FDF-4FD0-891C-1810A6257A4E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6DE7E77-3128-A270-1FCF-ECAA4C04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F398169-F3A6-5A3C-FD04-253D757B8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5AC9-518F-4369-A51B-3F76453E8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7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B7F3E2-4C40-161E-2977-B2F05D8FE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0442252-9481-2D31-D401-AF778412F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68F2-1FDF-4FD0-891C-1810A6257A4E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7983A73-5C22-D9DC-6372-944417D57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AEC4717-DD0F-762A-02CB-D3D998FEE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5AC9-518F-4369-A51B-3F76453E8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7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BEA812F-5424-0D4B-8493-76E95464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68F2-1FDF-4FD0-891C-1810A6257A4E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D95B551-DDB8-E9E4-C596-8EE7295B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FAB8914-4C69-6EBA-E886-980797E23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5AC9-518F-4369-A51B-3F76453E8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78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D653C3-E8DB-9A0E-B04A-FDDEEDBA9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9D3A4B-40D9-1DEE-8DA9-3665057A3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50D1F6F-E03C-66E8-6A9A-59E21F201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CEED13-EB73-C897-BB5E-BC8AF8E0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68F2-1FDF-4FD0-891C-1810A6257A4E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A1019FE-88AC-2036-B5F1-D7053D076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DC649F-4FDF-5BA7-4B1A-AD2EF52A3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5AC9-518F-4369-A51B-3F76453E8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47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95E2D9-6500-3FA9-DCC6-78B7CC15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843A175-5510-1344-9234-0BE00188E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7872430-A447-7B6A-357B-33634CD1B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AA7481-684D-8DB5-72A1-80D53B26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68F2-1FDF-4FD0-891C-1810A6257A4E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BF2E2D7-9A9F-B6F5-E562-659E2DA9B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0AD6154-072E-CA8F-7CCC-0221B046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5AC9-518F-4369-A51B-3F76453E8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74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07F6EE-3A06-195E-28DB-3495332D2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6175BFB-F824-E163-B869-98F50D24D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8D0BA1-BD68-EA68-4150-C9AF65336F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868F2-1FDF-4FD0-891C-1810A6257A4E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3500AE-9151-DD00-5EC3-1EF684500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D4D656-110E-5FD5-56F0-F79EA8042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C5AC9-518F-4369-A51B-3F76453E8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7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5DA26F-118B-67CE-F2A5-994E02D7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057" y="86319"/>
            <a:ext cx="4708838" cy="14153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КЫРГЫЗ БИЛИМ БЕРҮҮ АКАДЕМИЯСЫ</a:t>
            </a:r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E0A20C-3DD1-706E-075E-04CA555A8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3168734"/>
            <a:ext cx="4384502" cy="3334122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Мектепке чейинки билим берүү уюмдарындагы                                        кыргыз тили предмети</a:t>
            </a:r>
            <a:endParaRPr lang="ky-KG" sz="3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y-KG" sz="3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боюнча сунуштар</a:t>
            </a:r>
            <a:endParaRPr lang="en-US" sz="3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/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ky-KG" sz="3000" smtClean="0">
                <a:solidFill>
                  <a:srgbClr val="CC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КББАнын филологиялык </a:t>
            </a:r>
            <a:r>
              <a:rPr lang="ky-KG" sz="3000" dirty="0">
                <a:solidFill>
                  <a:srgbClr val="CC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билим берүү лабораториясынын                   </a:t>
            </a:r>
            <a:r>
              <a:rPr lang="ky-KG" sz="3000" dirty="0" smtClean="0">
                <a:solidFill>
                  <a:srgbClr val="CC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ага илимий </a:t>
            </a:r>
            <a:r>
              <a:rPr lang="ky-KG" sz="3000" dirty="0">
                <a:solidFill>
                  <a:srgbClr val="CC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кызматкери </a:t>
            </a:r>
            <a:r>
              <a:rPr lang="en-US" sz="3000" b="1" dirty="0">
                <a:solidFill>
                  <a:srgbClr val="CC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Бекбоева А.А.</a:t>
            </a:r>
          </a:p>
          <a:p>
            <a:pPr marL="0" indent="0">
              <a:buNone/>
            </a:pPr>
            <a:endParaRPr lang="en-US" sz="2200" dirty="0"/>
          </a:p>
          <a:p>
            <a:pPr marL="0"/>
            <a:endParaRPr lang="en-US" sz="2200" dirty="0"/>
          </a:p>
        </p:txBody>
      </p:sp>
      <p:pic>
        <p:nvPicPr>
          <p:cNvPr id="6" name="Объект 5" descr="Изображение выглядит как письменная принадлежность, карандаш, канцелярские товары&#10;&#10;Автоматически созданное описание">
            <a:extLst>
              <a:ext uri="{FF2B5EF4-FFF2-40B4-BE49-F238E27FC236}">
                <a16:creationId xmlns:a16="http://schemas.microsoft.com/office/drawing/2014/main" xmlns="" id="{07C9F091-0A81-1F08-7464-E14DE5BCC1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" r="34015"/>
          <a:stretch/>
        </p:blipFill>
        <p:spPr>
          <a:xfrm>
            <a:off x="7678269" y="1935500"/>
            <a:ext cx="4284467" cy="4271521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9" name="Рисунок 8" descr="C:\Users\admin\Desktop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22" y="486767"/>
            <a:ext cx="1140969" cy="113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dmin\Desktop\Logotip-KA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02" y="486768"/>
            <a:ext cx="1250576" cy="1133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9427AF5F-9A0E-42B7-A252-FD64C9885F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F65E60-DE30-BCFA-C355-EF5AF26F1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b="1" dirty="0"/>
              <a:t>TPR-ыкмасы жана онлайн аркылуу кыргыз тили сабагы</a:t>
            </a:r>
            <a:r>
              <a:rPr lang="en-US" sz="3400" dirty="0"/>
              <a:t/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ED2EF1-E848-2991-0740-B4FBFFA29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52774" cy="430346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 ыкма эффективдүү, анткени экинчи тилди өздөштүргөн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тилди угуу,                             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коопсуз чөйрөдө болуу,                 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3 ) эч ким аларды сүйлөөгө мажбурлабаган жерде өнүгөт. </a:t>
            </a:r>
          </a:p>
          <a:p>
            <a:pPr marL="0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TPR ыкмасы абдан кызыктуу, чыгармачыл жана ойлонуну талап кылат. Сиз муну тажрыйбадан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көрүп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кыргыз тили сабагын кызыксыз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сабактан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сүйүктүү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сабакка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айланганын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көрө аласыз.</a:t>
            </a:r>
          </a:p>
          <a:p>
            <a:pPr marL="0"/>
            <a:endParaRPr lang="en-US" sz="2000" dirty="0"/>
          </a:p>
        </p:txBody>
      </p:sp>
      <p:pic>
        <p:nvPicPr>
          <p:cNvPr id="7" name="Объект 6" descr="Изображение выглядит как текст, ноутбук, человек, работае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1B6D22F-2513-8E81-84EF-FCAC4FDF71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3"/>
          <a:stretch/>
        </p:blipFill>
        <p:spPr>
          <a:xfrm>
            <a:off x="6407470" y="1872153"/>
            <a:ext cx="4946330" cy="349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7CDDE6-E085-57FB-FFC8-114EFD49D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TRIZ</a:t>
            </a:r>
            <a:r>
              <a:rPr lang="ru-RU" sz="28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деген эмне жана ал балдарга эмне үчүн керек?</a:t>
            </a: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7AD83F-A32E-6B66-CF5B-C4DB99673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TRIZ - </a:t>
            </a:r>
            <a:r>
              <a:rPr lang="ru-RU" sz="28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ойлоп</a:t>
            </a:r>
            <a:r>
              <a:rPr lang="ru-RU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табуучулук</a:t>
            </a:r>
            <a:r>
              <a:rPr lang="ru-RU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маселелерди чечүү ыкмасы. Мурда </a:t>
            </a:r>
            <a:r>
              <a:rPr lang="ru-RU" sz="28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инженерлер</a:t>
            </a:r>
            <a:r>
              <a:rPr lang="ru-RU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гана </a:t>
            </a:r>
            <a:r>
              <a:rPr lang="ru-RU" sz="28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колдонушса</a:t>
            </a:r>
            <a:r>
              <a:rPr lang="ru-RU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азыр балдар </a:t>
            </a:r>
            <a:r>
              <a:rPr lang="ru-RU" sz="28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чыгармачылыгын</a:t>
            </a:r>
            <a:r>
              <a:rPr lang="ru-RU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өнүктүрүүгө жардам берет.</a:t>
            </a:r>
          </a:p>
          <a:p>
            <a:pPr algn="l"/>
            <a:endParaRPr lang="ru-RU" sz="2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TRIZ </a:t>
            </a:r>
            <a:r>
              <a:rPr lang="ru-RU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балдарды чыгармачыл, </a:t>
            </a:r>
            <a:r>
              <a:rPr lang="ru-RU" sz="28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ойлоп</a:t>
            </a:r>
            <a:r>
              <a:rPr lang="ru-RU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табуучулук</a:t>
            </a:r>
            <a:r>
              <a:rPr lang="ru-RU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стандарттуу</a:t>
            </a:r>
            <a:r>
              <a:rPr lang="ru-RU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эмес болууга үйрөтөт, балага тез жана ийгиликтүү </a:t>
            </a:r>
            <a:r>
              <a:rPr lang="ru-RU" sz="28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көнүүгө</a:t>
            </a:r>
            <a:r>
              <a:rPr lang="ru-RU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жардам берген заманбап дүйнө.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7CDDE6-E085-57FB-FFC8-114EFD49D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28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TRIZ </a:t>
            </a:r>
            <a:r>
              <a:rPr lang="ru-RU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ыкмасы</a:t>
            </a:r>
            <a:r>
              <a:rPr lang="ru-RU" sz="28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классикалык педагогикадан эмнеси менен айырмаланат?</a:t>
            </a:r>
            <a:br>
              <a:rPr lang="ru-RU" sz="28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28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7AD83F-A32E-6B66-CF5B-C4DB99673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Классикалык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педагогикада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билим берүүнүн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мазмунунун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формуласы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«мен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кылгандай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кыл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» же «мен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айткандай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кыл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». Өнүктүрүү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педагогикасында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балага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көйгөйдү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коюп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, аны менен бирге чечүү жолун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издейбиз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altLang="ru-R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TRIZ</a:t>
            </a:r>
            <a:r>
              <a:rPr lang="ru-RU" altLang="ru-R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  (</a:t>
            </a:r>
            <a:r>
              <a:rPr lang="ru-RU" alt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карама-каршылыктар</a:t>
            </a:r>
            <a:r>
              <a:rPr lang="ru-RU" altLang="ru-R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идеалдуу</a:t>
            </a:r>
            <a:r>
              <a:rPr lang="ru-RU" altLang="ru-R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жыйынтык</a:t>
            </a:r>
            <a:r>
              <a:rPr lang="ru-RU" altLang="ru-R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ресурстар</a:t>
            </a:r>
            <a:r>
              <a:rPr lang="ru-RU" altLang="ru-R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ж.б. Мисалы, карандаш </a:t>
            </a:r>
            <a:r>
              <a:rPr lang="ru-RU" alt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сынган</a:t>
            </a:r>
            <a:r>
              <a:rPr lang="ru-RU" altLang="ru-R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жагдай</a:t>
            </a:r>
            <a:r>
              <a:rPr lang="ru-RU" altLang="ru-R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).</a:t>
            </a:r>
          </a:p>
          <a:p>
            <a:pPr algn="l"/>
            <a:endParaRPr lang="ru-RU" altLang="ru-RU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</a:t>
            </a:r>
            <a:r>
              <a:rPr lang="ru-RU" altLang="ru-R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ыноо жана ката ыкмасын колдонуу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6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xmlns="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FFC0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44E386-03BE-874C-0210-7F8148D0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1967266"/>
            <a:ext cx="2844053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Инновациялык </a:t>
            </a:r>
            <a:r>
              <a:rPr lang="ky-KG" sz="2800" dirty="0">
                <a:solidFill>
                  <a:srgbClr val="FFFFFF"/>
                </a:solidFill>
              </a:rPr>
              <a:t>технологияларды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колдонуу (</a:t>
            </a:r>
            <a:r>
              <a:rPr lang="ky-KG" sz="2800" dirty="0">
                <a:solidFill>
                  <a:srgbClr val="FFFFFF"/>
                </a:solidFill>
              </a:rPr>
              <a:t>4</a:t>
            </a:r>
            <a:r>
              <a:rPr lang="en-US" sz="2800" dirty="0">
                <a:solidFill>
                  <a:srgbClr val="FFFFFF"/>
                </a:solidFill>
              </a:rPr>
              <a:t>D.kg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  <a:r>
              <a:rPr lang="ky-KG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ky-KG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ky-KG" sz="2800" dirty="0">
                <a:solidFill>
                  <a:srgbClr val="FFFFFF"/>
                </a:solidFill>
              </a:rPr>
              <a:t> "</a:t>
            </a:r>
            <a:r>
              <a:rPr lang="en-US" sz="2800" dirty="0" err="1">
                <a:solidFill>
                  <a:srgbClr val="FFFFFF"/>
                </a:solidFill>
              </a:rPr>
              <a:t>SolarSystems"https</a:t>
            </a:r>
            <a:r>
              <a:rPr lang="en-US" sz="2800" dirty="0">
                <a:solidFill>
                  <a:srgbClr val="FFFFFF"/>
                </a:solidFill>
              </a:rPr>
              <a:t>://play.google.com/store/apps/details?id=com.Company.TLN.com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Video" descr="Изображение выглядит как текст&#10;&#10;Автоматически созданное описание">
            <a:hlinkClick r:id="" action="ppaction://media"/>
            <a:extLst>
              <a:ext uri="{FF2B5EF4-FFF2-40B4-BE49-F238E27FC236}">
                <a16:creationId xmlns:a16="http://schemas.microsoft.com/office/drawing/2014/main" xmlns="" id="{DEE975BF-EB3B-9CE9-CD5D-6BCC382D32B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77316" y="1563144"/>
            <a:ext cx="6780700" cy="372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6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2">
            <a:extLst>
              <a:ext uri="{FF2B5EF4-FFF2-40B4-BE49-F238E27FC236}">
                <a16:creationId xmlns:a16="http://schemas.microsoft.com/office/drawing/2014/main" xmlns="" id="{3E443FD7-A66B-4AA0-872D-B088B9BC5F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E2ACD3-CD1D-44A8-829B-B87421D6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94" y="851517"/>
            <a:ext cx="5844587" cy="2991416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Көңүл </a:t>
            </a:r>
            <a:r>
              <a:rPr lang="en-US" sz="3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бурганыңыздарга </a:t>
            </a:r>
            <a:r>
              <a:rPr lang="en-US" sz="3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чоң рахмат!</a:t>
            </a:r>
          </a:p>
        </p:txBody>
      </p:sp>
      <p:sp>
        <p:nvSpPr>
          <p:cNvPr id="58" name="Freeform: Shape 54">
            <a:extLst>
              <a:ext uri="{FF2B5EF4-FFF2-40B4-BE49-F238E27FC236}">
                <a16:creationId xmlns:a16="http://schemas.microsoft.com/office/drawing/2014/main" xmlns="" id="{C04BE0EF-3561-49B4-9A29-F283168A9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8" name="Graphic 37" descr="Вентилятор">
            <a:extLst>
              <a:ext uri="{FF2B5EF4-FFF2-40B4-BE49-F238E27FC236}">
                <a16:creationId xmlns:a16="http://schemas.microsoft.com/office/drawing/2014/main" xmlns="" id="{2E7D8C7F-92DF-0B5D-0A16-647E2DA91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7CDDE6-E085-57FB-FFC8-114EFD49D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707" y="10519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Мектепке чейинки </a:t>
            </a:r>
            <a:r>
              <a:rPr lang="ky-KG" sz="28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билим берүү </a:t>
            </a:r>
            <a:r>
              <a:rPr lang="en-US" sz="28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уюмдары үчүн кыргыз тилинин окуу программасы    төмөнкү расмий документтердин негизинде жүр</a:t>
            </a:r>
            <a:r>
              <a:rPr lang="ky-KG" sz="28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</a:t>
            </a:r>
            <a:r>
              <a:rPr lang="en-US" sz="28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үзүлөт:</a:t>
            </a:r>
            <a:br>
              <a:rPr lang="en-US" sz="28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28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7AD83F-A32E-6B66-CF5B-C4DB99673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0328" y="591344"/>
            <a:ext cx="7003472" cy="59475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457200" algn="l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Кыргыз Республикасынын «Билим берүү жөнүндөгү» мыйзамы (2003-ж);</a:t>
            </a:r>
          </a:p>
          <a:p>
            <a:pPr marL="571500" indent="-457200" algn="l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Кыргыз Республикасынын "Мектепке чейинки билим берүү жана балдарды багуу" мамлекеттик билим берүү стандарты (2020-ж);</a:t>
            </a:r>
            <a:endParaRPr lang="ky-KG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71500" indent="-457200" algn="l">
              <a:buFont typeface="+mj-lt"/>
              <a:buAutoNum type="arabicPeriod"/>
            </a:pPr>
            <a:r>
              <a:rPr lang="ky-KG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«Кыргыз Республикасынын мамлекеттик тили жөнүндө» мыйзамы (1989); </a:t>
            </a:r>
            <a:endParaRPr lang="en-US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71500" indent="-457200" algn="l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2021-2040-жылдарга Кыргыз Республикасында билим берүүнү өнүктүрүү программ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(2021-ж). 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7CDDE6-E085-57FB-FFC8-114EFD49D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707" y="10519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Мектепке чейинки </a:t>
            </a:r>
            <a:r>
              <a:rPr lang="ky-KG" sz="28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билим берүү </a:t>
            </a:r>
            <a:r>
              <a:rPr lang="en-US" sz="28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уюмдары үчүн кыргыз тилинин окуу </a:t>
            </a:r>
            <a:r>
              <a:rPr lang="en-US" sz="2800" kern="12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программасы</a:t>
            </a:r>
            <a:r>
              <a:rPr lang="ru-RU" sz="2800" kern="12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br>
              <a:rPr lang="ru-RU" sz="2800" kern="12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800" kern="1200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нын</a:t>
            </a:r>
            <a:r>
              <a:rPr lang="ru-RU" sz="2800" kern="12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максаты</a:t>
            </a:r>
            <a:endParaRPr lang="en-US" sz="28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7AD83F-A32E-6B66-CF5B-C4DB99673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0328" y="591344"/>
            <a:ext cx="7003472" cy="59475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ky-K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мамлекеттик тилибизди көп улуттуу балдар тарбияланган мектепке чейинки уюмдарында кенже курактан баштап үйрөтүп, өз туулган жерин сүйүүгө, мекенчилдикке тарбиялоо, кыргыз </a:t>
            </a:r>
            <a:r>
              <a:rPr lang="ky-K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тилинде </a:t>
            </a:r>
            <a:r>
              <a:rPr lang="ky-K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 байлыктарын өстүрүү, </a:t>
            </a:r>
            <a:r>
              <a:rPr lang="ky-KG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жөнөкөй сүйлөшүү</a:t>
            </a:r>
            <a:r>
              <a:rPr lang="ky-K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кеп ишмердүүлүгү боюнча көндүмдөрүн калыптандыруу, маданий жана турмуш тиричиликтин чөйрөлөрүндө колдоно билүү, бири-бирин түшүнүп, өз оюн билдире алуусу, мамилешүүгө көнүктүрүү менен т</a:t>
            </a:r>
            <a:r>
              <a:rPr lang="ky-KG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олеранттуулукту, үй-бүлөдөгү, курбулары жана чоң кишилер менен тилдик, жеке, өз ара мамилелерди эске алуу менен көп маданияттуу билим берүүнү өнүктүрүү.</a:t>
            </a:r>
            <a:endParaRPr lang="ky-KG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4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9651FA3-B4A1-4E98-9B71-4CF820877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7CDDE6-E085-57FB-FFC8-114EFD49D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821" y="818941"/>
            <a:ext cx="5178249" cy="1709896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ky-KG" dirty="0">
                <a:latin typeface="Verdana" panose="020B0604030504040204" pitchFamily="34" charset="0"/>
                <a:ea typeface="Verdana" panose="020B0604030504040204" pitchFamily="34" charset="0"/>
              </a:rPr>
              <a:t>Заманбап ыкмалар</a:t>
            </a:r>
            <a:endParaRPr lang="ru-RU" kern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7AD83F-A32E-6B66-CF5B-C4DB99673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821" y="2916245"/>
            <a:ext cx="5406979" cy="3122814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TPR (Total Physical Response) - бул жалпы физикалык, сезүү органдары аркылуу кабыл алууга багытталган бүт денени  активдүү колдонуу ыкмасы</a:t>
            </a:r>
            <a:endParaRPr lang="ky-KG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/>
            <a:r>
              <a:rPr lang="en-US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Бул угуу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көрүү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жана </a:t>
            </a:r>
            <a:r>
              <a:rPr lang="en-US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визуалдык окуу үчүн ылайыктуу эң сонун ыкма.</a:t>
            </a:r>
          </a:p>
          <a:p>
            <a:endParaRPr lang="en-US" sz="1900" dirty="0"/>
          </a:p>
        </p:txBody>
      </p:sp>
      <p:sp>
        <p:nvSpPr>
          <p:cNvPr id="35" name="Freeform: Shape 22">
            <a:extLst>
              <a:ext uri="{FF2B5EF4-FFF2-40B4-BE49-F238E27FC236}">
                <a16:creationId xmlns:a16="http://schemas.microsoft.com/office/drawing/2014/main" xmlns="" id="{F227E5B6-9132-43CA-B503-37A18562A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24">
            <a:extLst>
              <a:ext uri="{FF2B5EF4-FFF2-40B4-BE49-F238E27FC236}">
                <a16:creationId xmlns:a16="http://schemas.microsoft.com/office/drawing/2014/main" xmlns="" id="{D2929CB1-0E3C-4B2D-ADC5-0154FB33B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03994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Рисунок 4" descr="Изображение выглядит как человек, спальня, семья&#10;&#10;Автоматически созданное описание">
            <a:extLst>
              <a:ext uri="{FF2B5EF4-FFF2-40B4-BE49-F238E27FC236}">
                <a16:creationId xmlns:a16="http://schemas.microsoft.com/office/drawing/2014/main" xmlns="" id="{9F9AD6CF-4535-89A3-19C1-157C7EA7EB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" r="17248" b="-2"/>
          <a:stretch/>
        </p:blipFill>
        <p:spPr>
          <a:xfrm>
            <a:off x="6595884" y="57974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658970D8-8D1D-4B5C-894B-E871CC865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567336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28">
            <a:extLst>
              <a:ext uri="{FF2B5EF4-FFF2-40B4-BE49-F238E27FC236}">
                <a16:creationId xmlns:a16="http://schemas.microsoft.com/office/drawing/2014/main" xmlns="" id="{03C2051E-A88D-48E5-BACF-AAED178927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0">
            <a:extLst>
              <a:ext uri="{FF2B5EF4-FFF2-40B4-BE49-F238E27FC236}">
                <a16:creationId xmlns:a16="http://schemas.microsoft.com/office/drawing/2014/main" xmlns="" id="{5F2F0C84-BE8C-4DC2-A6D3-30349A801D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04059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: Shape 32">
            <a:extLst>
              <a:ext uri="{FF2B5EF4-FFF2-40B4-BE49-F238E27FC236}">
                <a16:creationId xmlns:a16="http://schemas.microsoft.com/office/drawing/2014/main" xmlns="" id="{7821A508-2985-4905-874A-527429BAA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4382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7CDDE6-E085-57FB-FFC8-114EFD49D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TPR-</a:t>
            </a:r>
            <a:r>
              <a:rPr lang="ru-RU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ыкмасынын</a:t>
            </a:r>
            <a:r>
              <a:rPr lang="ru-RU" sz="32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тарыхы</a:t>
            </a: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7AD83F-A32E-6B66-CF5B-C4DB99673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TPR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методу 1960-1970-жылдары америкалык профессор Джеймс Ашер тарабынан иштелип чыккан. 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Алгач бул ыкма чоңдорду окутууга арналган, бирок азыр мектепке чейинки  балдарга тил </a:t>
            </a:r>
            <a:r>
              <a:rPr lang="ky-KG" dirty="0">
                <a:latin typeface="Verdana" panose="020B0604030504040204" pitchFamily="34" charset="0"/>
                <a:ea typeface="Verdana" panose="020B0604030504040204" pitchFamily="34" charset="0"/>
              </a:rPr>
              <a:t>үйрөтүүнү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окутууда колдонулат.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xmlns="" id="{4F7EBAE4-9945-4473-9E34-B2C66EA0F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425C81-B625-329E-5F7A-8B3209B4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600" b="1" dirty="0"/>
              <a:t/>
            </a:r>
            <a:br>
              <a:rPr lang="ru-RU" sz="3600" b="1" dirty="0"/>
            </a:br>
            <a:r>
              <a:rPr lang="en-US" sz="3600" b="1" dirty="0"/>
              <a:t>TPR ыкмасы кантип иштейт?</a:t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pic>
        <p:nvPicPr>
          <p:cNvPr id="4" name="Рисунок 3" descr="Изображение выглядит как внутрен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C53F2C1-FC2B-E75D-E16E-36548D984C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r="18749" b="-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88" name="!!Arc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!!Oval">
            <a:extLst>
              <a:ext uri="{FF2B5EF4-FFF2-40B4-BE49-F238E27FC236}">
                <a16:creationId xmlns:a16="http://schemas.microsoft.com/office/drawing/2014/main" xmlns="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9" name="Объект 2">
            <a:extLst>
              <a:ext uri="{FF2B5EF4-FFF2-40B4-BE49-F238E27FC236}">
                <a16:creationId xmlns:a16="http://schemas.microsoft.com/office/drawing/2014/main" xmlns="" id="{68CEB78C-FD7E-8688-149B-5C41742C7D4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28363833"/>
              </p:ext>
            </p:extLst>
          </p:nvPr>
        </p:nvGraphicFramePr>
        <p:xfrm>
          <a:off x="561911" y="1305906"/>
          <a:ext cx="5660648" cy="474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85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7CDDE6-E085-57FB-FFC8-114EFD49D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28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TPR </a:t>
            </a:r>
            <a:r>
              <a:rPr lang="ru-RU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ыкмасы</a:t>
            </a:r>
            <a:r>
              <a:rPr lang="ru-RU" sz="28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качан колдонулат?</a:t>
            </a:r>
            <a:br>
              <a:rPr lang="ru-RU" sz="28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28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7AD83F-A32E-6B66-CF5B-C4DB99673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636190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кыймылдарга (жылмайып, ийилип, секирип) жана дене мүчөлөрүнө (баш, мурун, көз, арка) тиешелүү лексиканы иштеп чыгуу;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күнүмдүк колдонулуучу сөздөрдү активдештирүү (күн сайын,  эртең менен турам, бетимди жууйм, эртең мененки тамакты ичем ж.б.);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тайпадагы тапшырмаларды үйрөнүү (китебиңди ач, ордуңдан тур, көзүңдү жум);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окуяларды жана аңгемелерди драмалаштыруу;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физикалык паузада эс алуу жана аракеттерди өзгөртүү үчүн.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1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7CDDE6-E085-57FB-FFC8-114EFD49D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32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TPR  </a:t>
            </a:r>
            <a:r>
              <a:rPr lang="ru-RU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ыкмасы</a:t>
            </a:r>
            <a:r>
              <a:rPr lang="ru-RU" sz="32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иш жүзүндө кандай болот?</a:t>
            </a:r>
            <a:endParaRPr lang="en-US" sz="3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7AD83F-A32E-6B66-CF5B-C4DB99673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1.Жомокту балага окуп берип жатып  көптөгөн жаңы сөздөрдү үйрөтсө болот.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2. Жаңы сөз түшүнүктүү болушу үчүн, балдар менен бирге ар кандай материалдан каармандардын фигураларын жасаса болот.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3.Жаңы сөздөрдү, мугалимдин артынан кайталап,  айтышат. Сөздүн маанисин жаңсоолорго жана кырдаалга таянып түшүнүшү керек, котормо  болбойт.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4. Өзгөчө хор менен ырдаганда колдонулат. музыка балдардын маанайын көтөрөт,  ырлардын жардамы менен жаңы сөздөрдү үйрөнө алат. Мисалы, жаныбарлардын аттарына (уй,  ит ж.б.) байланыштуу лексиканы үйрөнүүгө болот.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5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B50FB4-33F9-3332-0BD7-41D316307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510144" cy="13286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TPR-</a:t>
            </a:r>
            <a:r>
              <a:rPr lang="en-US" sz="42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ыкмасынын</a:t>
            </a:r>
            <a:r>
              <a:rPr lang="en-US" sz="4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артыкчылыктары: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6801E5B9-F827-5D39-B03B-14BC12581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439" y="2605282"/>
            <a:ext cx="5814508" cy="3320668"/>
          </a:xfrm>
        </p:spPr>
        <p:txBody>
          <a:bodyPr vert="horz" lIns="91440" tIns="45720" rIns="91440" bIns="45720" rtlCol="0">
            <a:noAutofit/>
          </a:bodyPr>
          <a:lstStyle/>
          <a:p>
            <a:pPr marL="571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Балдар оюндар аркылуу  жаңы сөздөрдү, сөз айкаштарын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эрксиз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жаттап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калышат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жана алардын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кепте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андан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колдонулушуна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шарт түзүлөт.</a:t>
            </a:r>
          </a:p>
          <a:p>
            <a:pPr marL="571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TPR боюнча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тапшырмалар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дене тарбия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мүнөттөрүнүн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ролун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ойной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алат, балдарды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тажатпайт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дайыма кызыктуу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болот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ыкманы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колдонуу менен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дээрлик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каалаган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ырды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жомокту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аңгемени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ойноп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эч кандай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түйшүксүз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жакшы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эстей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алат.</a:t>
            </a:r>
          </a:p>
          <a:p>
            <a:pPr marL="0"/>
            <a:endParaRPr lang="en-US" sz="2400" dirty="0"/>
          </a:p>
        </p:txBody>
      </p:sp>
      <p:pic>
        <p:nvPicPr>
          <p:cNvPr id="7" name="Объект 6" descr="Изображение выглядит как ребенок, человек, группа, молод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5E3B792-9330-34D9-542E-EB85BF04F4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7" r="14762" b="-1"/>
          <a:stretch/>
        </p:blipFill>
        <p:spPr>
          <a:xfrm>
            <a:off x="7449670" y="0"/>
            <a:ext cx="4739281" cy="685800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14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720</Words>
  <Application>Microsoft Office PowerPoint</Application>
  <PresentationFormat>Широкоэкранный</PresentationFormat>
  <Paragraphs>64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КЫРГЫЗ БИЛИМ БЕРҮҮ АКАДЕМИЯСЫ</vt:lpstr>
      <vt:lpstr>Мектепке чейинки билим берүү уюмдары үчүн кыргыз тилинин окуу программасы    төмөнкү расмий документтердин негизинде жүргүзүлөт: </vt:lpstr>
      <vt:lpstr>Мектепке чейинки билим берүү уюмдары үчүн кыргыз тилинин окуу программасы- нын максаты</vt:lpstr>
      <vt:lpstr>Заманбап ыкмалар</vt:lpstr>
      <vt:lpstr>TPR-ыкмасынын тарыхы</vt:lpstr>
      <vt:lpstr> TPR ыкмасы кантип иштейт?  </vt:lpstr>
      <vt:lpstr>TPR ыкмасы качан колдонулат? </vt:lpstr>
      <vt:lpstr>TPR  ыкмасы иш жүзүндө кандай болот?</vt:lpstr>
      <vt:lpstr>TPR-ыкмасынын артыкчылыктары:</vt:lpstr>
      <vt:lpstr>TPR-ыкмасы жана онлайн аркылуу кыргыз тили сабагы </vt:lpstr>
      <vt:lpstr>TRIZ деген эмне жана ал балдарга эмне үчүн керек?</vt:lpstr>
      <vt:lpstr>TRIZ ыкмасы классикалык педагогикадан эмнеси менен айырмаланат? </vt:lpstr>
      <vt:lpstr>Инновациялык технологияларды колдонуу (4D.kg)  "SolarSystems"https://play.google.com/store/apps/details?id=com.Company.TLN.com </vt:lpstr>
      <vt:lpstr>Көңүл бурганыңыздарга чоң рахмат!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КЫРГЫЗ БИЛИМ БЕРҮҮ АКАДЕМИЯСЫ</dc:title>
  <dc:creator>Maksatbek KOICHUMANOV</dc:creator>
  <cp:lastModifiedBy>Admin</cp:lastModifiedBy>
  <cp:revision>193</cp:revision>
  <dcterms:created xsi:type="dcterms:W3CDTF">2022-08-05T18:01:44Z</dcterms:created>
  <dcterms:modified xsi:type="dcterms:W3CDTF">2022-08-21T12:30:40Z</dcterms:modified>
</cp:coreProperties>
</file>