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292" r:id="rId3"/>
    <p:sldId id="259" r:id="rId4"/>
    <p:sldId id="293" r:id="rId5"/>
    <p:sldId id="263" r:id="rId6"/>
    <p:sldId id="274" r:id="rId7"/>
    <p:sldId id="288" r:id="rId8"/>
    <p:sldId id="306" r:id="rId9"/>
    <p:sldId id="305" r:id="rId10"/>
    <p:sldId id="304" r:id="rId11"/>
    <p:sldId id="303" r:id="rId12"/>
    <p:sldId id="298" r:id="rId13"/>
    <p:sldId id="299" r:id="rId14"/>
    <p:sldId id="300" r:id="rId15"/>
    <p:sldId id="301" r:id="rId16"/>
    <p:sldId id="302" r:id="rId17"/>
    <p:sldId id="308" r:id="rId18"/>
    <p:sldId id="309" r:id="rId19"/>
    <p:sldId id="310" r:id="rId20"/>
    <p:sldId id="311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49" autoAdjust="0"/>
  </p:normalViewPr>
  <p:slideViewPr>
    <p:cSldViewPr>
      <p:cViewPr varScale="1">
        <p:scale>
          <a:sx n="67" d="100"/>
          <a:sy n="67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87EA1-B0A8-4300-9D62-0D7D0EDF81A5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DFB71B-C4A6-4B7B-A2DD-F01FD537074F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ky-KG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мугалим тарабынан проблема</a:t>
          </a:r>
        </a:p>
        <a:p>
          <a:pPr algn="ctr">
            <a:lnSpc>
              <a:spcPct val="100000"/>
            </a:lnSpc>
          </a:pPr>
          <a:r>
            <a:rPr lang="ky-KG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луу кырдаал түзүлөт</a:t>
          </a:r>
        </a:p>
        <a:p>
          <a:pPr algn="ctr">
            <a:lnSpc>
              <a:spcPct val="100000"/>
            </a:lnSpc>
          </a:pPr>
          <a:endParaRPr lang="ru-RU" sz="2400" dirty="0"/>
        </a:p>
      </dgm:t>
    </dgm:pt>
    <dgm:pt modelId="{784AA3FC-6589-4798-816C-DAFE12F599FC}" type="parTrans" cxnId="{4E31F0A8-F101-46FD-9DDB-81C43C876718}">
      <dgm:prSet/>
      <dgm:spPr/>
      <dgm:t>
        <a:bodyPr/>
        <a:lstStyle/>
        <a:p>
          <a:endParaRPr lang="ru-RU"/>
        </a:p>
      </dgm:t>
    </dgm:pt>
    <dgm:pt modelId="{5F1B9F09-699C-4197-89A3-333E4DCFCAC1}" type="sibTrans" cxnId="{4E31F0A8-F101-46FD-9DDB-81C43C876718}">
      <dgm:prSet/>
      <dgm:spPr/>
      <dgm:t>
        <a:bodyPr/>
        <a:lstStyle/>
        <a:p>
          <a:endParaRPr lang="ru-RU"/>
        </a:p>
      </dgm:t>
    </dgm:pt>
    <dgm:pt modelId="{507A9CEC-5FCE-4D41-8CEE-6D7D82CA8FB9}">
      <dgm:prSet phldrT="[Текст]" custT="1"/>
      <dgm:spPr/>
      <dgm:t>
        <a:bodyPr/>
        <a:lstStyle/>
        <a:p>
          <a:pPr algn="ctr"/>
          <a:r>
            <a:rPr lang="ky-KG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коюлган тапшырманы же милдетти </a:t>
          </a:r>
        </a:p>
        <a:p>
          <a:pPr algn="ctr"/>
          <a:r>
            <a:rPr lang="ky-KG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аӊ-сезимдүү түрдө ой жүгүртүү менен чечүүнүн жолдору  уюштурулат</a:t>
          </a:r>
          <a:endParaRPr lang="ru-RU" sz="2800" dirty="0">
            <a:solidFill>
              <a:schemeClr val="tx1"/>
            </a:solidFill>
          </a:endParaRPr>
        </a:p>
      </dgm:t>
    </dgm:pt>
    <dgm:pt modelId="{4CA0F602-0D29-455B-8C6D-DBA7768EFB87}" type="parTrans" cxnId="{998B81F2-6B06-42D3-9CA3-9A8C77533DA8}">
      <dgm:prSet/>
      <dgm:spPr/>
      <dgm:t>
        <a:bodyPr/>
        <a:lstStyle/>
        <a:p>
          <a:endParaRPr lang="ru-RU"/>
        </a:p>
      </dgm:t>
    </dgm:pt>
    <dgm:pt modelId="{014F40EE-6801-4902-B089-5048AC25BC8B}" type="sibTrans" cxnId="{998B81F2-6B06-42D3-9CA3-9A8C77533DA8}">
      <dgm:prSet/>
      <dgm:spPr/>
      <dgm:t>
        <a:bodyPr/>
        <a:lstStyle/>
        <a:p>
          <a:endParaRPr lang="ru-RU"/>
        </a:p>
      </dgm:t>
    </dgm:pt>
    <dgm:pt modelId="{BF7F1667-5BF2-4F91-802F-5A3C6407F738}">
      <dgm:prSet phldrT="[Текст]"/>
      <dgm:spPr/>
      <dgm:t>
        <a:bodyPr/>
        <a:lstStyle/>
        <a:p>
          <a:pPr algn="l">
            <a:lnSpc>
              <a:spcPct val="90000"/>
            </a:lnSpc>
          </a:pPr>
          <a:endParaRPr lang="ru-RU" sz="1700" dirty="0"/>
        </a:p>
      </dgm:t>
    </dgm:pt>
    <dgm:pt modelId="{2DBF41D8-73CF-4762-9AA1-E60BB93E1469}" type="parTrans" cxnId="{B249213C-A910-4BBC-991F-D985AE9972BC}">
      <dgm:prSet/>
      <dgm:spPr/>
      <dgm:t>
        <a:bodyPr/>
        <a:lstStyle/>
        <a:p>
          <a:endParaRPr lang="ru-RU"/>
        </a:p>
      </dgm:t>
    </dgm:pt>
    <dgm:pt modelId="{A9EAC5CF-D540-4871-B937-229387E62E40}" type="sibTrans" cxnId="{B249213C-A910-4BBC-991F-D985AE9972BC}">
      <dgm:prSet/>
      <dgm:spPr/>
      <dgm:t>
        <a:bodyPr/>
        <a:lstStyle/>
        <a:p>
          <a:endParaRPr lang="ru-RU"/>
        </a:p>
      </dgm:t>
    </dgm:pt>
    <dgm:pt modelId="{9ED68CAF-5618-4893-B44A-10ABD9D84F50}">
      <dgm:prSet/>
      <dgm:spPr/>
      <dgm:t>
        <a:bodyPr/>
        <a:lstStyle/>
        <a:p>
          <a:r>
            <a:rPr lang="ky-KG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проблемалуу милдетти чечүү тапшырмасы коюлат</a:t>
          </a:r>
          <a:endParaRPr lang="ru-RU" dirty="0">
            <a:solidFill>
              <a:schemeClr val="tx1"/>
            </a:solidFill>
          </a:endParaRPr>
        </a:p>
      </dgm:t>
    </dgm:pt>
    <dgm:pt modelId="{C6906EE8-3324-43F6-88C7-C6D7043471AB}" type="parTrans" cxnId="{FD18024C-C26F-4418-AFE6-186C2FB4CDCC}">
      <dgm:prSet/>
      <dgm:spPr/>
      <dgm:t>
        <a:bodyPr/>
        <a:lstStyle/>
        <a:p>
          <a:endParaRPr lang="ru-RU"/>
        </a:p>
      </dgm:t>
    </dgm:pt>
    <dgm:pt modelId="{79B0F2B4-7FF0-4DB7-AD21-E16C89031001}" type="sibTrans" cxnId="{FD18024C-C26F-4418-AFE6-186C2FB4CDCC}">
      <dgm:prSet/>
      <dgm:spPr/>
      <dgm:t>
        <a:bodyPr/>
        <a:lstStyle/>
        <a:p>
          <a:endParaRPr lang="ru-RU"/>
        </a:p>
      </dgm:t>
    </dgm:pt>
    <dgm:pt modelId="{53227AF3-9A79-4E0C-919E-641E188B2951}" type="pres">
      <dgm:prSet presAssocID="{67B87EA1-B0A8-4300-9D62-0D7D0EDF81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9DD8A-6BB3-4BC5-A17C-D0A7D1D1E211}" type="pres">
      <dgm:prSet presAssocID="{79DFB71B-C4A6-4B7B-A2DD-F01FD537074F}" presName="node" presStyleLbl="node1" presStyleIdx="0" presStyleCnt="3" custScaleX="93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5C8D3-6E5D-45DA-BB74-9C94B85CA1B9}" type="pres">
      <dgm:prSet presAssocID="{5F1B9F09-699C-4197-89A3-333E4DCFCAC1}" presName="sibTrans" presStyleCnt="0"/>
      <dgm:spPr/>
    </dgm:pt>
    <dgm:pt modelId="{F1F3B926-4D69-4BBD-A249-EB48323D962F}" type="pres">
      <dgm:prSet presAssocID="{9ED68CAF-5618-4893-B44A-10ABD9D84F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B1A69-87B6-437A-A9C5-E278A5EE9C07}" type="pres">
      <dgm:prSet presAssocID="{79B0F2B4-7FF0-4DB7-AD21-E16C89031001}" presName="sibTrans" presStyleCnt="0"/>
      <dgm:spPr/>
    </dgm:pt>
    <dgm:pt modelId="{FE9A7AA9-0565-4E6D-A31D-5A7BC03AADC7}" type="pres">
      <dgm:prSet presAssocID="{507A9CEC-5FCE-4D41-8CEE-6D7D82CA8F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FB547-9133-478E-8761-D6ADB12955DD}" type="presOf" srcId="{79DFB71B-C4A6-4B7B-A2DD-F01FD537074F}" destId="{49A9DD8A-6BB3-4BC5-A17C-D0A7D1D1E211}" srcOrd="0" destOrd="0" presId="urn:microsoft.com/office/officeart/2005/8/layout/hList6"/>
    <dgm:cxn modelId="{B249213C-A910-4BBC-991F-D985AE9972BC}" srcId="{79DFB71B-C4A6-4B7B-A2DD-F01FD537074F}" destId="{BF7F1667-5BF2-4F91-802F-5A3C6407F738}" srcOrd="0" destOrd="0" parTransId="{2DBF41D8-73CF-4762-9AA1-E60BB93E1469}" sibTransId="{A9EAC5CF-D540-4871-B937-229387E62E40}"/>
    <dgm:cxn modelId="{17FB4910-49C4-443F-AEB9-5D36D6A1D5A1}" type="presOf" srcId="{67B87EA1-B0A8-4300-9D62-0D7D0EDF81A5}" destId="{53227AF3-9A79-4E0C-919E-641E188B2951}" srcOrd="0" destOrd="0" presId="urn:microsoft.com/office/officeart/2005/8/layout/hList6"/>
    <dgm:cxn modelId="{FD18024C-C26F-4418-AFE6-186C2FB4CDCC}" srcId="{67B87EA1-B0A8-4300-9D62-0D7D0EDF81A5}" destId="{9ED68CAF-5618-4893-B44A-10ABD9D84F50}" srcOrd="1" destOrd="0" parTransId="{C6906EE8-3324-43F6-88C7-C6D7043471AB}" sibTransId="{79B0F2B4-7FF0-4DB7-AD21-E16C89031001}"/>
    <dgm:cxn modelId="{998B81F2-6B06-42D3-9CA3-9A8C77533DA8}" srcId="{67B87EA1-B0A8-4300-9D62-0D7D0EDF81A5}" destId="{507A9CEC-5FCE-4D41-8CEE-6D7D82CA8FB9}" srcOrd="2" destOrd="0" parTransId="{4CA0F602-0D29-455B-8C6D-DBA7768EFB87}" sibTransId="{014F40EE-6801-4902-B089-5048AC25BC8B}"/>
    <dgm:cxn modelId="{4E31F0A8-F101-46FD-9DDB-81C43C876718}" srcId="{67B87EA1-B0A8-4300-9D62-0D7D0EDF81A5}" destId="{79DFB71B-C4A6-4B7B-A2DD-F01FD537074F}" srcOrd="0" destOrd="0" parTransId="{784AA3FC-6589-4798-816C-DAFE12F599FC}" sibTransId="{5F1B9F09-699C-4197-89A3-333E4DCFCAC1}"/>
    <dgm:cxn modelId="{EC41A86B-EF08-444A-8DFD-BE346BA6BE21}" type="presOf" srcId="{9ED68CAF-5618-4893-B44A-10ABD9D84F50}" destId="{F1F3B926-4D69-4BBD-A249-EB48323D962F}" srcOrd="0" destOrd="0" presId="urn:microsoft.com/office/officeart/2005/8/layout/hList6"/>
    <dgm:cxn modelId="{48482DFB-413E-4114-B89E-13A5F53FAE1C}" type="presOf" srcId="{BF7F1667-5BF2-4F91-802F-5A3C6407F738}" destId="{49A9DD8A-6BB3-4BC5-A17C-D0A7D1D1E211}" srcOrd="0" destOrd="1" presId="urn:microsoft.com/office/officeart/2005/8/layout/hList6"/>
    <dgm:cxn modelId="{B2887B02-E876-4F66-AED8-4AB4F7947514}" type="presOf" srcId="{507A9CEC-5FCE-4D41-8CEE-6D7D82CA8FB9}" destId="{FE9A7AA9-0565-4E6D-A31D-5A7BC03AADC7}" srcOrd="0" destOrd="0" presId="urn:microsoft.com/office/officeart/2005/8/layout/hList6"/>
    <dgm:cxn modelId="{74357F28-760C-4A06-8691-98D79BE5BDEF}" type="presParOf" srcId="{53227AF3-9A79-4E0C-919E-641E188B2951}" destId="{49A9DD8A-6BB3-4BC5-A17C-D0A7D1D1E211}" srcOrd="0" destOrd="0" presId="urn:microsoft.com/office/officeart/2005/8/layout/hList6"/>
    <dgm:cxn modelId="{E799905C-472E-431A-A70B-5D69D7366F3D}" type="presParOf" srcId="{53227AF3-9A79-4E0C-919E-641E188B2951}" destId="{5C35C8D3-6E5D-45DA-BB74-9C94B85CA1B9}" srcOrd="1" destOrd="0" presId="urn:microsoft.com/office/officeart/2005/8/layout/hList6"/>
    <dgm:cxn modelId="{A789EEEA-658C-4AF6-BDC7-90E9ED259845}" type="presParOf" srcId="{53227AF3-9A79-4E0C-919E-641E188B2951}" destId="{F1F3B926-4D69-4BBD-A249-EB48323D962F}" srcOrd="2" destOrd="0" presId="urn:microsoft.com/office/officeart/2005/8/layout/hList6"/>
    <dgm:cxn modelId="{593FDA98-4910-42D0-AD37-09FB4DD86137}" type="presParOf" srcId="{53227AF3-9A79-4E0C-919E-641E188B2951}" destId="{ADBB1A69-87B6-437A-A9C5-E278A5EE9C07}" srcOrd="3" destOrd="0" presId="urn:microsoft.com/office/officeart/2005/8/layout/hList6"/>
    <dgm:cxn modelId="{7D95BD05-3C11-4296-BBF0-4CDBF2BE6E51}" type="presParOf" srcId="{53227AF3-9A79-4E0C-919E-641E188B2951}" destId="{FE9A7AA9-0565-4E6D-A31D-5A7BC03AADC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3DEB4-0227-4ED3-A578-658E6CF5EF7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144750-BBA7-4823-889C-42B3402E4DC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alt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Маалыматтын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негизгисин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бөлүп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алуу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принциби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endParaRPr lang="ru-RU" alt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Окуучунун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тажрыйбасын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жаратуу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жана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ага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таянып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иштөө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принциби</a:t>
          </a:r>
          <a:r>
            <a: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endParaRPr lang="ru-RU" alt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ky-KG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Окуучуну баалоо жана өзүн өзү баалоо принциби.</a:t>
          </a:r>
          <a:endParaRPr lang="ru-RU" sz="2400" b="1" dirty="0">
            <a:solidFill>
              <a:schemeClr val="tx1"/>
            </a:solidFill>
          </a:endParaRPr>
        </a:p>
      </dgm:t>
    </dgm:pt>
    <dgm:pt modelId="{0F78FE10-4FB0-4143-A2F8-906A56A85F0C}" type="sibTrans" cxnId="{0A03E536-FC6D-4DD1-8BB8-03979FF0CAC5}">
      <dgm:prSet/>
      <dgm:spPr/>
      <dgm:t>
        <a:bodyPr/>
        <a:lstStyle/>
        <a:p>
          <a:endParaRPr lang="ru-RU"/>
        </a:p>
      </dgm:t>
    </dgm:pt>
    <dgm:pt modelId="{12841AB1-F108-4102-96D3-49079570C525}" type="parTrans" cxnId="{0A03E536-FC6D-4DD1-8BB8-03979FF0CAC5}">
      <dgm:prSet/>
      <dgm:spPr/>
      <dgm:t>
        <a:bodyPr/>
        <a:lstStyle/>
        <a:p>
          <a:endParaRPr lang="ru-RU"/>
        </a:p>
      </dgm:t>
    </dgm:pt>
    <dgm:pt modelId="{B70AB254-C538-4B19-94C0-68DC643DA613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ФОРМАТИВДИК БИЛИМ БЕРҮҮДӨ ОКУУЧУЛАРДЫН БИЛИМИН БААЛООДОГУ 3 ПРИНЦИП</a:t>
          </a:r>
          <a:endParaRPr lang="ru-RU" sz="2000" b="1" dirty="0">
            <a:solidFill>
              <a:srgbClr val="FFFF00"/>
            </a:solidFill>
          </a:endParaRPr>
        </a:p>
      </dgm:t>
    </dgm:pt>
    <dgm:pt modelId="{C26387DF-18B2-4EE2-B904-0C4F3CFF5AC1}" type="parTrans" cxnId="{F13582A5-AEEE-4B97-9B9C-307757D2C3F9}">
      <dgm:prSet/>
      <dgm:spPr/>
      <dgm:t>
        <a:bodyPr/>
        <a:lstStyle/>
        <a:p>
          <a:endParaRPr lang="ru-RU"/>
        </a:p>
      </dgm:t>
    </dgm:pt>
    <dgm:pt modelId="{1F461622-0F3C-444A-9D10-03305A4F67B1}" type="sibTrans" cxnId="{F13582A5-AEEE-4B97-9B9C-307757D2C3F9}">
      <dgm:prSet/>
      <dgm:spPr/>
      <dgm:t>
        <a:bodyPr/>
        <a:lstStyle/>
        <a:p>
          <a:endParaRPr lang="ru-RU"/>
        </a:p>
      </dgm:t>
    </dgm:pt>
    <dgm:pt modelId="{04406EBB-035D-4675-A312-2806BFC082F8}" type="pres">
      <dgm:prSet presAssocID="{99C3DEB4-0227-4ED3-A578-658E6CF5EF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2960C-C637-4E28-8010-F50E5E81FA69}" type="pres">
      <dgm:prSet presAssocID="{75144750-BBA7-4823-889C-42B3402E4DC8}" presName="centerShape" presStyleLbl="node0" presStyleIdx="0" presStyleCnt="1" custFlipHor="1" custScaleX="205647" custScaleY="155050"/>
      <dgm:spPr/>
      <dgm:t>
        <a:bodyPr/>
        <a:lstStyle/>
        <a:p>
          <a:endParaRPr lang="ru-RU"/>
        </a:p>
      </dgm:t>
    </dgm:pt>
    <dgm:pt modelId="{30336B7F-C116-4D71-B8C4-34814A6151AB}" type="pres">
      <dgm:prSet presAssocID="{C26387DF-18B2-4EE2-B904-0C4F3CFF5AC1}" presName="parTrans" presStyleLbl="bgSibTrans2D1" presStyleIdx="0" presStyleCnt="1" custScaleX="27804" custLinFactNeighborX="-1655" custLinFactNeighborY="-478"/>
      <dgm:spPr/>
      <dgm:t>
        <a:bodyPr/>
        <a:lstStyle/>
        <a:p>
          <a:endParaRPr lang="ru-RU"/>
        </a:p>
      </dgm:t>
    </dgm:pt>
    <dgm:pt modelId="{3BE5A58E-AB09-4380-A9FC-719B764F5C9B}" type="pres">
      <dgm:prSet presAssocID="{B70AB254-C538-4B19-94C0-68DC643DA613}" presName="node" presStyleLbl="node1" presStyleIdx="0" presStyleCnt="1" custScaleX="255396" custScaleY="52617" custRadScaleRad="91297" custRadScaleInc="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F52637-F4AB-4E86-BCB1-BC0D79586A67}" type="presOf" srcId="{C26387DF-18B2-4EE2-B904-0C4F3CFF5AC1}" destId="{30336B7F-C116-4D71-B8C4-34814A6151AB}" srcOrd="0" destOrd="0" presId="urn:microsoft.com/office/officeart/2005/8/layout/radial4"/>
    <dgm:cxn modelId="{F13582A5-AEEE-4B97-9B9C-307757D2C3F9}" srcId="{75144750-BBA7-4823-889C-42B3402E4DC8}" destId="{B70AB254-C538-4B19-94C0-68DC643DA613}" srcOrd="0" destOrd="0" parTransId="{C26387DF-18B2-4EE2-B904-0C4F3CFF5AC1}" sibTransId="{1F461622-0F3C-444A-9D10-03305A4F67B1}"/>
    <dgm:cxn modelId="{40F6C448-7EB3-45B3-86CB-C2341B2F3A65}" type="presOf" srcId="{99C3DEB4-0227-4ED3-A578-658E6CF5EF72}" destId="{04406EBB-035D-4675-A312-2806BFC082F8}" srcOrd="0" destOrd="0" presId="urn:microsoft.com/office/officeart/2005/8/layout/radial4"/>
    <dgm:cxn modelId="{0A03E536-FC6D-4DD1-8BB8-03979FF0CAC5}" srcId="{99C3DEB4-0227-4ED3-A578-658E6CF5EF72}" destId="{75144750-BBA7-4823-889C-42B3402E4DC8}" srcOrd="0" destOrd="0" parTransId="{12841AB1-F108-4102-96D3-49079570C525}" sibTransId="{0F78FE10-4FB0-4143-A2F8-906A56A85F0C}"/>
    <dgm:cxn modelId="{AC0F303C-5CD1-4B95-99F4-F08FAC4912C6}" type="presOf" srcId="{B70AB254-C538-4B19-94C0-68DC643DA613}" destId="{3BE5A58E-AB09-4380-A9FC-719B764F5C9B}" srcOrd="0" destOrd="0" presId="urn:microsoft.com/office/officeart/2005/8/layout/radial4"/>
    <dgm:cxn modelId="{72336AC7-8644-4DD0-A571-FFCAB6C56D10}" type="presOf" srcId="{75144750-BBA7-4823-889C-42B3402E4DC8}" destId="{8382960C-C637-4E28-8010-F50E5E81FA69}" srcOrd="0" destOrd="0" presId="urn:microsoft.com/office/officeart/2005/8/layout/radial4"/>
    <dgm:cxn modelId="{96A140A7-B0FE-477A-8812-AA6BB9E0202B}" type="presParOf" srcId="{04406EBB-035D-4675-A312-2806BFC082F8}" destId="{8382960C-C637-4E28-8010-F50E5E81FA69}" srcOrd="0" destOrd="0" presId="urn:microsoft.com/office/officeart/2005/8/layout/radial4"/>
    <dgm:cxn modelId="{52D22D8D-2D62-4ADF-AC81-D5D892424A56}" type="presParOf" srcId="{04406EBB-035D-4675-A312-2806BFC082F8}" destId="{30336B7F-C116-4D71-B8C4-34814A6151AB}" srcOrd="1" destOrd="0" presId="urn:microsoft.com/office/officeart/2005/8/layout/radial4"/>
    <dgm:cxn modelId="{3B46428D-5F02-4312-94FD-53622AAC52AE}" type="presParOf" srcId="{04406EBB-035D-4675-A312-2806BFC082F8}" destId="{3BE5A58E-AB09-4380-A9FC-719B764F5C9B}" srcOrd="2" destOrd="0" presId="urn:microsoft.com/office/officeart/2005/8/layout/radial4"/>
  </dgm:cxnLst>
  <dgm:bg>
    <a:solidFill>
      <a:schemeClr val="accent3">
        <a:lumMod val="20000"/>
        <a:lumOff val="80000"/>
      </a:schemeClr>
    </a:solidFill>
    <a:effectLst>
      <a:glow rad="127000">
        <a:schemeClr val="accent3">
          <a:lumMod val="60000"/>
          <a:lumOff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EB003-09B0-45C5-A6B9-BB8A1023B88B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0DB5-9B01-464B-988A-2D5468EFC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2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3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9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6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4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8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6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0DB5-9B01-464B-988A-2D5468EFC4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4716016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" y="2996952"/>
            <a:ext cx="463207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2153-9E3E-4156-9974-ABAB427A7437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ru.wikipedia.org/wiki/%D0%94%D1%8C%D1%8E%D0%B8,_%D0%94%D0%B6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1A733516-DEBB-4FC2-B420-FA6BD02D4C4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55576" y="1340768"/>
            <a:ext cx="6624736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ky-KG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гээлдик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ky-KG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</a:t>
            </a:r>
            <a:endParaRPr lang="ru-RU" sz="4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CB69D84C-67FC-4DAB-8579-EF53B94F0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153386"/>
            <a:ext cx="4830289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y-KG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Рысбаев Сулайман Казыбаевич</a:t>
            </a:r>
            <a:r>
              <a:rPr lang="ky-KG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y-KG" sz="1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 илимдеринин </a:t>
            </a:r>
            <a:r>
              <a:rPr lang="ky-KG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доктору</a:t>
            </a:r>
            <a:r>
              <a:rPr lang="ky-KG" sz="1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башкы  </a:t>
            </a:r>
            <a:r>
              <a:rPr lang="ky-KG" sz="1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илимий кызматкер, Кыргыз билим берүү академиясынын </a:t>
            </a:r>
            <a:r>
              <a:rPr lang="ky-KG" sz="1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башкы илимий кызматкери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 descr="C:\Users\admin\Desktop\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3513"/>
            <a:ext cx="1141412" cy="10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C:\Users\admin\Desktop\Logotip-K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1414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4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 r="25083"/>
          <a:stretch>
            <a:fillRect/>
          </a:stretch>
        </p:blipFill>
        <p:spPr>
          <a:xfrm flipH="1">
            <a:off x="539552" y="1256581"/>
            <a:ext cx="3097045" cy="4144275"/>
          </a:xfrm>
          <a:custGeom>
            <a:avLst/>
            <a:gdLst>
              <a:gd name="connsiteX0" fmla="*/ 0 w 8368145"/>
              <a:gd name="connsiteY0" fmla="*/ 13729824 h 13729824"/>
              <a:gd name="connsiteX1" fmla="*/ 0 w 8368145"/>
              <a:gd name="connsiteY1" fmla="*/ 0 h 13729824"/>
              <a:gd name="connsiteX2" fmla="*/ 8368145 w 8368145"/>
              <a:gd name="connsiteY2" fmla="*/ 0 h 13729824"/>
              <a:gd name="connsiteX3" fmla="*/ 8368145 w 8368145"/>
              <a:gd name="connsiteY3" fmla="*/ 13729824 h 13729824"/>
              <a:gd name="connsiteX4" fmla="*/ 0 w 8368145"/>
              <a:gd name="connsiteY4" fmla="*/ 13729824 h 13729824"/>
              <a:gd name="connsiteX0" fmla="*/ 4267200 w 12635345"/>
              <a:gd name="connsiteY0" fmla="*/ 13729824 h 13729824"/>
              <a:gd name="connsiteX1" fmla="*/ 0 w 12635345"/>
              <a:gd name="connsiteY1" fmla="*/ 0 h 13729824"/>
              <a:gd name="connsiteX2" fmla="*/ 12635345 w 12635345"/>
              <a:gd name="connsiteY2" fmla="*/ 0 h 13729824"/>
              <a:gd name="connsiteX3" fmla="*/ 12635345 w 12635345"/>
              <a:gd name="connsiteY3" fmla="*/ 13729824 h 13729824"/>
              <a:gd name="connsiteX4" fmla="*/ 4267200 w 12635345"/>
              <a:gd name="connsiteY4" fmla="*/ 13729824 h 137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5345" h="13729824">
                <a:moveTo>
                  <a:pt x="4267200" y="13729824"/>
                </a:moveTo>
                <a:lnTo>
                  <a:pt x="0" y="0"/>
                </a:lnTo>
                <a:lnTo>
                  <a:pt x="12635345" y="0"/>
                </a:lnTo>
                <a:lnTo>
                  <a:pt x="12635345" y="13729824"/>
                </a:lnTo>
                <a:lnTo>
                  <a:pt x="4267200" y="13729824"/>
                </a:lnTo>
                <a:close/>
              </a:path>
            </a:pathLst>
          </a:custGeom>
          <a:ln w="9525"/>
        </p:spPr>
      </p:pic>
      <p:sp>
        <p:nvSpPr>
          <p:cNvPr id="7" name="Параллелограмм 6"/>
          <p:cNvSpPr/>
          <p:nvPr/>
        </p:nvSpPr>
        <p:spPr>
          <a:xfrm flipH="1">
            <a:off x="2411759" y="1644963"/>
            <a:ext cx="6750097" cy="4903981"/>
          </a:xfrm>
          <a:prstGeom prst="parallelogram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>
              <a:defRPr/>
            </a:pPr>
            <a:r>
              <a:rPr lang="ky-KG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эрежени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практикада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далилдей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алуу;</a:t>
            </a:r>
            <a:endParaRPr lang="ru-RU" alt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y-KG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y-KG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үйрөнгөнүн </a:t>
            </a:r>
            <a:r>
              <a:rPr lang="ky-KG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практикада колдоно алуу; 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y-KG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үйрөнгөнүн практика жүзүндө  түшүндүрө алуу;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y-KG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сөз маанисин талдап түшүндүрө алуу;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y-KG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фактыларды талдап далилдей алуу;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y-KG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түшүнүктү мисал менен талдап бере алуу;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түшүнүктү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далилдей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алуу;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түшүнүктү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мүнөздөп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далилдеп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 </a:t>
            </a:r>
            <a:r>
              <a:rPr lang="ru-RU" alt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ж.б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7662" y="866005"/>
            <a:ext cx="3647928" cy="781152"/>
          </a:xfrm>
          <a:prstGeom prst="roundRect">
            <a:avLst>
              <a:gd name="adj" fmla="val 15687"/>
            </a:avLst>
          </a:prstGeom>
          <a:solidFill>
            <a:srgbClr val="36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algn="ctr" eaLnBrk="1" hangingPunct="1">
              <a:defRPr/>
            </a:pPr>
            <a:endParaRPr lang="ru-RU" sz="1689"/>
          </a:p>
        </p:txBody>
      </p:sp>
      <p:sp>
        <p:nvSpPr>
          <p:cNvPr id="20489" name="Заголовок 1"/>
          <p:cNvSpPr>
            <a:spLocks noGrp="1"/>
          </p:cNvSpPr>
          <p:nvPr>
            <p:ph type="title"/>
          </p:nvPr>
        </p:nvSpPr>
        <p:spPr>
          <a:xfrm>
            <a:off x="1370810" y="476672"/>
            <a:ext cx="7377654" cy="1301955"/>
          </a:xfrm>
        </p:spPr>
        <p:txBody>
          <a:bodyPr>
            <a:normAutofit fontScale="90000"/>
          </a:bodyPr>
          <a:lstStyle/>
          <a:p>
            <a:r>
              <a:rPr lang="x-non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2-деңгээл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Билимди</a:t>
            </a:r>
            <a:r>
              <a:rPr 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практикада колдонуу деңгээ­ли</a:t>
            </a:r>
            <a:r>
              <a:rPr lang="ky-K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 критерийлери</a:t>
            </a:r>
            <a:endParaRPr lang="uk-UA" altLang="en-US" sz="2894" dirty="0">
              <a:solidFill>
                <a:srgbClr val="FF0000"/>
              </a:solidFill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3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/>
        </p:nvSpPr>
        <p:spPr>
          <a:xfrm flipH="1">
            <a:off x="107504" y="1644963"/>
            <a:ext cx="9054352" cy="4903981"/>
          </a:xfrm>
          <a:prstGeom prst="parallelogram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marL="274320" indent="-274320">
              <a:buFont typeface="Wingdings 2"/>
              <a:buChar char=""/>
              <a:defRPr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Үзүндүдөгү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чекиттердин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ордуна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келерин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белгилеп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толуктап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түшүндүр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«Алтын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…,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Ширөөсүнөн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бүткөндөй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Асман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…, 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Тирөөсүнөн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бүткөндөй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Айың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…,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өзүнөн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бүткөндөй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Манас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күмүштүн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тооңдун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жылдыздын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каухардын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жылдыздын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күнүңдүн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күмүштүн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жериңдин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күнүңдүн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күмүштүн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жылдыздын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күнүңдүн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7662" y="866005"/>
            <a:ext cx="3647928" cy="781152"/>
          </a:xfrm>
          <a:prstGeom prst="roundRect">
            <a:avLst>
              <a:gd name="adj" fmla="val 15687"/>
            </a:avLst>
          </a:prstGeom>
          <a:solidFill>
            <a:srgbClr val="36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algn="ctr" eaLnBrk="1" hangingPunct="1">
              <a:defRPr/>
            </a:pPr>
            <a:endParaRPr lang="ru-RU" sz="1689"/>
          </a:p>
        </p:txBody>
      </p:sp>
      <p:sp>
        <p:nvSpPr>
          <p:cNvPr id="20489" name="Заголовок 1"/>
          <p:cNvSpPr>
            <a:spLocks noGrp="1"/>
          </p:cNvSpPr>
          <p:nvPr>
            <p:ph type="title"/>
          </p:nvPr>
        </p:nvSpPr>
        <p:spPr>
          <a:xfrm>
            <a:off x="1370810" y="476672"/>
            <a:ext cx="7377654" cy="1301955"/>
          </a:xfrm>
        </p:spPr>
        <p:txBody>
          <a:bodyPr>
            <a:normAutofit/>
          </a:bodyPr>
          <a:lstStyle/>
          <a:p>
            <a:r>
              <a:rPr lang="x-none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2-деңгээл: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</a:t>
            </a: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ky-KG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гээлине мисал</a:t>
            </a:r>
            <a:endParaRPr lang="uk-UA" altLang="en-US" sz="2894" dirty="0">
              <a:solidFill>
                <a:srgbClr val="FF0000"/>
              </a:solidFill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59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 r="25083"/>
          <a:stretch>
            <a:fillRect/>
          </a:stretch>
        </p:blipFill>
        <p:spPr>
          <a:xfrm flipH="1">
            <a:off x="539552" y="1256581"/>
            <a:ext cx="3097045" cy="4144275"/>
          </a:xfrm>
          <a:custGeom>
            <a:avLst/>
            <a:gdLst>
              <a:gd name="connsiteX0" fmla="*/ 0 w 8368145"/>
              <a:gd name="connsiteY0" fmla="*/ 13729824 h 13729824"/>
              <a:gd name="connsiteX1" fmla="*/ 0 w 8368145"/>
              <a:gd name="connsiteY1" fmla="*/ 0 h 13729824"/>
              <a:gd name="connsiteX2" fmla="*/ 8368145 w 8368145"/>
              <a:gd name="connsiteY2" fmla="*/ 0 h 13729824"/>
              <a:gd name="connsiteX3" fmla="*/ 8368145 w 8368145"/>
              <a:gd name="connsiteY3" fmla="*/ 13729824 h 13729824"/>
              <a:gd name="connsiteX4" fmla="*/ 0 w 8368145"/>
              <a:gd name="connsiteY4" fmla="*/ 13729824 h 13729824"/>
              <a:gd name="connsiteX0" fmla="*/ 4267200 w 12635345"/>
              <a:gd name="connsiteY0" fmla="*/ 13729824 h 13729824"/>
              <a:gd name="connsiteX1" fmla="*/ 0 w 12635345"/>
              <a:gd name="connsiteY1" fmla="*/ 0 h 13729824"/>
              <a:gd name="connsiteX2" fmla="*/ 12635345 w 12635345"/>
              <a:gd name="connsiteY2" fmla="*/ 0 h 13729824"/>
              <a:gd name="connsiteX3" fmla="*/ 12635345 w 12635345"/>
              <a:gd name="connsiteY3" fmla="*/ 13729824 h 13729824"/>
              <a:gd name="connsiteX4" fmla="*/ 4267200 w 12635345"/>
              <a:gd name="connsiteY4" fmla="*/ 13729824 h 137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5345" h="13729824">
                <a:moveTo>
                  <a:pt x="4267200" y="13729824"/>
                </a:moveTo>
                <a:lnTo>
                  <a:pt x="0" y="0"/>
                </a:lnTo>
                <a:lnTo>
                  <a:pt x="12635345" y="0"/>
                </a:lnTo>
                <a:lnTo>
                  <a:pt x="12635345" y="13729824"/>
                </a:lnTo>
                <a:lnTo>
                  <a:pt x="4267200" y="13729824"/>
                </a:lnTo>
                <a:close/>
              </a:path>
            </a:pathLst>
          </a:custGeom>
          <a:ln w="9525"/>
        </p:spPr>
      </p:pic>
      <p:sp>
        <p:nvSpPr>
          <p:cNvPr id="7" name="Параллелограмм 6"/>
          <p:cNvSpPr/>
          <p:nvPr/>
        </p:nvSpPr>
        <p:spPr>
          <a:xfrm flipH="1">
            <a:off x="2411759" y="1644963"/>
            <a:ext cx="6750097" cy="4903981"/>
          </a:xfrm>
          <a:prstGeom prst="parallelogram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проблемалуу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түзө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алуу;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түзүлгөн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проблемалуу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жагдайды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алуу;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проблемалуу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милдеттерди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коё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билүү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проблемалуу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милдеттерди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алуу;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проблемалуу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айтылган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далилдей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алуу;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түшүнүктөрдү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алуу;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далилдерди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иликтей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алуу;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түшүнүктөрдү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натыйжага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алуу;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түшүнүктү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7662" y="866005"/>
            <a:ext cx="3647928" cy="781152"/>
          </a:xfrm>
          <a:prstGeom prst="roundRect">
            <a:avLst>
              <a:gd name="adj" fmla="val 15687"/>
            </a:avLst>
          </a:prstGeom>
          <a:solidFill>
            <a:srgbClr val="36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algn="ctr" eaLnBrk="1" hangingPunct="1">
              <a:defRPr/>
            </a:pPr>
            <a:endParaRPr lang="ru-RU" sz="1689"/>
          </a:p>
        </p:txBody>
      </p:sp>
      <p:sp>
        <p:nvSpPr>
          <p:cNvPr id="20489" name="Заголовок 1"/>
          <p:cNvSpPr>
            <a:spLocks noGrp="1"/>
          </p:cNvSpPr>
          <p:nvPr>
            <p:ph type="title"/>
          </p:nvPr>
        </p:nvSpPr>
        <p:spPr>
          <a:xfrm>
            <a:off x="1370810" y="476672"/>
            <a:ext cx="7377654" cy="1301955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-деңгээл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чечүү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деңгээл</a:t>
            </a:r>
            <a:r>
              <a:rPr lang="ky-K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инин критерийлери</a:t>
            </a:r>
            <a:endParaRPr lang="uk-UA" altLang="en-US" sz="2894" dirty="0">
              <a:solidFill>
                <a:srgbClr val="FF0000"/>
              </a:solidFill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4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/>
        </p:nvSpPr>
        <p:spPr>
          <a:xfrm flipH="1">
            <a:off x="107504" y="1644963"/>
            <a:ext cx="9054352" cy="4903981"/>
          </a:xfrm>
          <a:prstGeom prst="parallelogram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>
              <a:defRPr/>
            </a:pP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Ч.Айтматовдун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Атадан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калган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туяк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аӊгемесинде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балага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Жээнкүл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мындай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айтат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Тынч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отур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тигиногу-сенин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ӊ…!»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уулуна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үчүн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ушинтип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айтты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Элге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тынчтык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бербей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ээнбаштык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кылгандыгы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кинодогу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баатыр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солдатты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тынч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отуруп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көрүүсү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үчүн;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кинодо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баатыр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жоокердин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ролун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аткарып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жаткандыгын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билсин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үчүн;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Кинодогу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баатырдык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курман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солдатты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көрүп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атасынын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эр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жүрөк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экендигин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элестетсин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үчүн;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согушта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өлгөндүгүн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угузуш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үчүн.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7662" y="866005"/>
            <a:ext cx="954058" cy="781152"/>
          </a:xfrm>
          <a:prstGeom prst="roundRect">
            <a:avLst>
              <a:gd name="adj" fmla="val 15687"/>
            </a:avLst>
          </a:prstGeom>
          <a:solidFill>
            <a:srgbClr val="36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algn="ctr" eaLnBrk="1" hangingPunct="1">
              <a:defRPr/>
            </a:pPr>
            <a:endParaRPr lang="ru-RU" sz="1689"/>
          </a:p>
        </p:txBody>
      </p:sp>
      <p:sp>
        <p:nvSpPr>
          <p:cNvPr id="20489" name="Заголовок 1"/>
          <p:cNvSpPr>
            <a:spLocks noGrp="1"/>
          </p:cNvSpPr>
          <p:nvPr>
            <p:ph type="title"/>
          </p:nvPr>
        </p:nvSpPr>
        <p:spPr>
          <a:xfrm>
            <a:off x="1370810" y="332656"/>
            <a:ext cx="7593678" cy="187220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-деңгээл</a:t>
            </a:r>
            <a:r>
              <a:rPr lang="x-none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Проблемалык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деңгээлдеги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суроо-тапшырмалардын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мүнөзү</a:t>
            </a:r>
            <a:endParaRPr lang="uk-UA" altLang="en-US" sz="2894" dirty="0">
              <a:solidFill>
                <a:srgbClr val="FF0000"/>
              </a:solidFill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28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 r="25083"/>
          <a:stretch>
            <a:fillRect/>
          </a:stretch>
        </p:blipFill>
        <p:spPr>
          <a:xfrm flipH="1">
            <a:off x="539552" y="1256581"/>
            <a:ext cx="3097045" cy="4144275"/>
          </a:xfrm>
          <a:custGeom>
            <a:avLst/>
            <a:gdLst>
              <a:gd name="connsiteX0" fmla="*/ 0 w 8368145"/>
              <a:gd name="connsiteY0" fmla="*/ 13729824 h 13729824"/>
              <a:gd name="connsiteX1" fmla="*/ 0 w 8368145"/>
              <a:gd name="connsiteY1" fmla="*/ 0 h 13729824"/>
              <a:gd name="connsiteX2" fmla="*/ 8368145 w 8368145"/>
              <a:gd name="connsiteY2" fmla="*/ 0 h 13729824"/>
              <a:gd name="connsiteX3" fmla="*/ 8368145 w 8368145"/>
              <a:gd name="connsiteY3" fmla="*/ 13729824 h 13729824"/>
              <a:gd name="connsiteX4" fmla="*/ 0 w 8368145"/>
              <a:gd name="connsiteY4" fmla="*/ 13729824 h 13729824"/>
              <a:gd name="connsiteX0" fmla="*/ 4267200 w 12635345"/>
              <a:gd name="connsiteY0" fmla="*/ 13729824 h 13729824"/>
              <a:gd name="connsiteX1" fmla="*/ 0 w 12635345"/>
              <a:gd name="connsiteY1" fmla="*/ 0 h 13729824"/>
              <a:gd name="connsiteX2" fmla="*/ 12635345 w 12635345"/>
              <a:gd name="connsiteY2" fmla="*/ 0 h 13729824"/>
              <a:gd name="connsiteX3" fmla="*/ 12635345 w 12635345"/>
              <a:gd name="connsiteY3" fmla="*/ 13729824 h 13729824"/>
              <a:gd name="connsiteX4" fmla="*/ 4267200 w 12635345"/>
              <a:gd name="connsiteY4" fmla="*/ 13729824 h 137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5345" h="13729824">
                <a:moveTo>
                  <a:pt x="4267200" y="13729824"/>
                </a:moveTo>
                <a:lnTo>
                  <a:pt x="0" y="0"/>
                </a:lnTo>
                <a:lnTo>
                  <a:pt x="12635345" y="0"/>
                </a:lnTo>
                <a:lnTo>
                  <a:pt x="12635345" y="13729824"/>
                </a:lnTo>
                <a:lnTo>
                  <a:pt x="4267200" y="13729824"/>
                </a:lnTo>
                <a:close/>
              </a:path>
            </a:pathLst>
          </a:custGeom>
          <a:ln w="9525"/>
        </p:spPr>
      </p:pic>
      <p:sp>
        <p:nvSpPr>
          <p:cNvPr id="7" name="Параллелограмм 6"/>
          <p:cNvSpPr/>
          <p:nvPr/>
        </p:nvSpPr>
        <p:spPr>
          <a:xfrm flipH="1">
            <a:off x="827584" y="1644963"/>
            <a:ext cx="8334272" cy="4903981"/>
          </a:xfrm>
          <a:prstGeom prst="parallelogram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marL="274320" indent="-274320">
              <a:buFont typeface="Wingdings 2"/>
              <a:buChar char=""/>
              <a:defRPr/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ишмердик мамилесин текшерүү жана баалоо үчүн суроолор жана тапшырмалар менен иштей алуу;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каармандын андан аркы тагдыры тууралуу ой жүгүртүүсүн билүүчү проблемалык ой жүгүртүү үчүн суроолор жана тапшырмаларды аткара алуу;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предмет аралык байланышты ишке ашыруу үчүн суроолор жана тапшырмаларга  жооп бере алуу;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чыгармачылык менен иштөө үчүн суроолор жана тапшырмаларды аткара алуу;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жеке көз карашын билдирүү жана аны  далилдөө үчүн суроолор жана тапшырмалар ды аткара алуу;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жеке мамилесин билдирүү жана аны далилдөө үчүн суроолор жана тапшырмалар менен иштей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  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ж.б.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7662" y="866005"/>
            <a:ext cx="377994" cy="781152"/>
          </a:xfrm>
          <a:prstGeom prst="roundRect">
            <a:avLst>
              <a:gd name="adj" fmla="val 15687"/>
            </a:avLst>
          </a:prstGeom>
          <a:solidFill>
            <a:srgbClr val="36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algn="ctr" eaLnBrk="1" hangingPunct="1">
              <a:defRPr/>
            </a:pPr>
            <a:endParaRPr lang="ru-RU" sz="1689"/>
          </a:p>
        </p:txBody>
      </p:sp>
      <p:sp>
        <p:nvSpPr>
          <p:cNvPr id="20489" name="Заголовок 1"/>
          <p:cNvSpPr>
            <a:spLocks noGrp="1"/>
          </p:cNvSpPr>
          <p:nvPr>
            <p:ph type="title"/>
          </p:nvPr>
        </p:nvSpPr>
        <p:spPr>
          <a:xfrm>
            <a:off x="1370810" y="476672"/>
            <a:ext cx="7377654" cy="130195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-деңгээл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Чыгармачыл деңгээлдин критерийлери</a:t>
            </a:r>
            <a:endParaRPr lang="uk-UA" altLang="en-US" sz="2894" dirty="0">
              <a:solidFill>
                <a:srgbClr val="FF0000"/>
              </a:solidFill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7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/>
        </p:nvSpPr>
        <p:spPr>
          <a:xfrm flipH="1">
            <a:off x="-324544" y="1644963"/>
            <a:ext cx="9649072" cy="4903981"/>
          </a:xfrm>
          <a:prstGeom prst="parallelogram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marL="274320" indent="-274320">
              <a:buFont typeface="Wingdings 2"/>
              <a:buChar char=""/>
              <a:defRPr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Ч.Айтматовдун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повести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1-деӊгээл: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мугалиммин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Бирок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да…»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жазуучунун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чыгармасындагы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каарма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сөзүнөн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(2-деӊгээл: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Дүйшөн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үчүн: «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начар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мугалиммин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Бирок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да…»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эпизодду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чыгарманын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3-деӊгээл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проблема)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Дүйшөндүн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тилегин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караӊгы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түшүнгөн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өлтүрүп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коё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жаздашты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сарайдын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бурчун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оӊдоп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тайтып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отурат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(4-деӊгээл: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чыгармачылык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«Кыргыз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өмүрүнө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караӊгыда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чачкан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Дүйшөндүн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чагылдырып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портреттик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дилбаян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7662" y="866005"/>
            <a:ext cx="954058" cy="781152"/>
          </a:xfrm>
          <a:prstGeom prst="roundRect">
            <a:avLst>
              <a:gd name="adj" fmla="val 15687"/>
            </a:avLst>
          </a:prstGeom>
          <a:solidFill>
            <a:srgbClr val="36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9" tIns="36754" rIns="73509" bIns="36754" anchor="ctr"/>
          <a:lstStyle/>
          <a:p>
            <a:pPr algn="ctr" eaLnBrk="1" hangingPunct="1">
              <a:defRPr/>
            </a:pPr>
            <a:endParaRPr lang="ru-RU" sz="1689"/>
          </a:p>
        </p:txBody>
      </p:sp>
      <p:sp>
        <p:nvSpPr>
          <p:cNvPr id="20489" name="Заголовок 1"/>
          <p:cNvSpPr>
            <a:spLocks noGrp="1"/>
          </p:cNvSpPr>
          <p:nvPr>
            <p:ph type="title"/>
          </p:nvPr>
        </p:nvSpPr>
        <p:spPr>
          <a:xfrm>
            <a:off x="1370810" y="332656"/>
            <a:ext cx="7593678" cy="1872208"/>
          </a:xfrm>
        </p:spPr>
        <p:txBody>
          <a:bodyPr>
            <a:normAutofit fontScale="90000"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-деңгээл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чыгарманын негизиндеги</a:t>
            </a:r>
            <a:br>
              <a:rPr lang="ky-K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де</a:t>
            </a:r>
            <a:r>
              <a:rPr lang="ky-KG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ky-K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гээлдин </a:t>
            </a:r>
            <a:r>
              <a:rPr lang="ky-KG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белгилери</a:t>
            </a:r>
            <a:br>
              <a:rPr lang="ky-KG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en-US" sz="2894" dirty="0">
              <a:solidFill>
                <a:srgbClr val="FF0000"/>
              </a:solidFill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4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344816" cy="8048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ky-K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теманын негизиндеги 4 де</a:t>
            </a:r>
            <a:r>
              <a:rPr lang="ky-KG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ky-K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гээлдин белгилери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Рисунок 8"/>
          <p:cNvSpPr txBox="1">
            <a:spLocks/>
          </p:cNvSpPr>
          <p:nvPr/>
        </p:nvSpPr>
        <p:spPr>
          <a:xfrm>
            <a:off x="6583263" y="3588953"/>
            <a:ext cx="9739250" cy="4815680"/>
          </a:xfrm>
          <a:prstGeom prst="rect">
            <a:avLst/>
          </a:prstGeom>
        </p:spPr>
      </p:sp>
      <p:pic>
        <p:nvPicPr>
          <p:cNvPr id="12290" name="Picture 2" descr="Электронные книги | Книги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97819"/>
            <a:ext cx="2376264" cy="36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751344"/>
            <a:ext cx="6606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тилинен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байланыштуу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.(1-деӊгээл: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Табиятты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келбетинин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көрүнүшүн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сурөттөө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түрлөрүнүн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кайсынысына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.(2-деӊгээл: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Сүрөттөө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кеби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колдонулган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тилдик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каражаттарына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түркүмүнүн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түрү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байланышат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түшүндүр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(3-деӊгээл: проблема)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Көркөм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чыгармаларда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табиятты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сүрөттөө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максатта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максаттарда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өзгөрүшү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4.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(4-деӊгээл: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чыгармачылык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Биздин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айылдын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көрүнүшү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темада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чакан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дилбаян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андагы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сүрөттөөнүн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көрүнүшүн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атооч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түркүмү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талдап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түшүндүрүү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7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F10518A-99D2-4B37-8AF7-55C51AFD8403}"/>
              </a:ext>
            </a:extLst>
          </p:cNvPr>
          <p:cNvGrpSpPr/>
          <p:nvPr/>
        </p:nvGrpSpPr>
        <p:grpSpPr>
          <a:xfrm>
            <a:off x="0" y="-24274"/>
            <a:ext cx="9144000" cy="6858000"/>
            <a:chOff x="-106018" y="-24274"/>
            <a:chExt cx="9144000" cy="685800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329FE489-66C1-483C-8A03-FE4BCC08C640}"/>
                </a:ext>
              </a:extLst>
            </p:cNvPr>
            <p:cNvGrpSpPr/>
            <p:nvPr/>
          </p:nvGrpSpPr>
          <p:grpSpPr>
            <a:xfrm>
              <a:off x="-106018" y="-24274"/>
              <a:ext cx="9144000" cy="6858000"/>
              <a:chOff x="0" y="-24274"/>
              <a:chExt cx="9144000" cy="685800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-24274"/>
                <a:ext cx="9144000" cy="685800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09"/>
              <a:stretch/>
            </p:blipFill>
            <p:spPr bwMode="auto">
              <a:xfrm>
                <a:off x="5509846" y="1530346"/>
                <a:ext cx="3398058" cy="5163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Прямоугольник 39"/>
              <p:cNvSpPr/>
              <p:nvPr/>
            </p:nvSpPr>
            <p:spPr>
              <a:xfrm>
                <a:off x="271577" y="2780818"/>
                <a:ext cx="356483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71060" y="1530347"/>
                <a:ext cx="40154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 algn="ctr">
                  <a:buAutoNum type="arabicPeriod"/>
                  <a:defRPr/>
                </a:pPr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982" y="5333975"/>
              <a:ext cx="683082" cy="68308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982" y="4065941"/>
              <a:ext cx="683082" cy="68308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010" y="2721644"/>
              <a:ext cx="683082" cy="68308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982" y="1318526"/>
              <a:ext cx="683082" cy="683082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07EB4A5-5F2B-40C8-A7E5-546975B3D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31" y="6273049"/>
            <a:ext cx="954341" cy="584952"/>
          </a:xfrm>
          <a:prstGeom prst="rect">
            <a:avLst/>
          </a:prstGeom>
        </p:spPr>
      </p:pic>
      <p:sp>
        <p:nvSpPr>
          <p:cNvPr id="15" name="Выноска: стрелка вниз 14">
            <a:extLst>
              <a:ext uri="{FF2B5EF4-FFF2-40B4-BE49-F238E27FC236}">
                <a16:creationId xmlns:a16="http://schemas.microsoft.com/office/drawing/2014/main" xmlns="" id="{74B89BF2-98EE-4199-8413-E335C6D879D0}"/>
              </a:ext>
            </a:extLst>
          </p:cNvPr>
          <p:cNvSpPr/>
          <p:nvPr/>
        </p:nvSpPr>
        <p:spPr>
          <a:xfrm>
            <a:off x="333447" y="53025"/>
            <a:ext cx="8477106" cy="1948583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Деӊгээлдик ыкманын максаты эмнеде?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060" y="1660067"/>
            <a:ext cx="50332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деңгээлин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татыктуу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реалдуу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обьективдүү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аныктоо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окуучунун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билимин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деңгээлден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деңгээлге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көтөрүү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деңгээлин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билет да,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андан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өйдө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деңгээлге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көтөрүлүүгө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жасайт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балдарга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нүгүүг</a:t>
            </a:r>
            <a:r>
              <a:rPr lang="ky-KG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3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38334467"/>
              </p:ext>
            </p:extLst>
          </p:nvPr>
        </p:nvGraphicFramePr>
        <p:xfrm>
          <a:off x="179512" y="0"/>
          <a:ext cx="8856984" cy="667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F10518A-99D2-4B37-8AF7-55C51AFD8403}"/>
              </a:ext>
            </a:extLst>
          </p:cNvPr>
          <p:cNvGrpSpPr/>
          <p:nvPr/>
        </p:nvGrpSpPr>
        <p:grpSpPr>
          <a:xfrm>
            <a:off x="0" y="-24274"/>
            <a:ext cx="9144000" cy="6858000"/>
            <a:chOff x="-106018" y="-24274"/>
            <a:chExt cx="9144000" cy="685800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329FE489-66C1-483C-8A03-FE4BCC08C640}"/>
                </a:ext>
              </a:extLst>
            </p:cNvPr>
            <p:cNvGrpSpPr/>
            <p:nvPr/>
          </p:nvGrpSpPr>
          <p:grpSpPr>
            <a:xfrm>
              <a:off x="-106018" y="-24274"/>
              <a:ext cx="9144000" cy="6858000"/>
              <a:chOff x="0" y="-24274"/>
              <a:chExt cx="9144000" cy="685800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-24274"/>
                <a:ext cx="9144000" cy="685800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09"/>
              <a:stretch/>
            </p:blipFill>
            <p:spPr bwMode="auto">
              <a:xfrm>
                <a:off x="5509846" y="1530346"/>
                <a:ext cx="3398058" cy="5163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Прямоугольник 39"/>
              <p:cNvSpPr/>
              <p:nvPr/>
            </p:nvSpPr>
            <p:spPr>
              <a:xfrm>
                <a:off x="271577" y="2780818"/>
                <a:ext cx="356483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71060" y="1530347"/>
                <a:ext cx="40154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 algn="ctr">
                  <a:buAutoNum type="arabicPeriod"/>
                  <a:defRPr/>
                </a:pPr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982" y="5333975"/>
              <a:ext cx="683082" cy="68308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982" y="4065941"/>
              <a:ext cx="683082" cy="68308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010" y="2721644"/>
              <a:ext cx="683082" cy="68308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982" y="1318526"/>
              <a:ext cx="683082" cy="683082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07EB4A5-5F2B-40C8-A7E5-546975B3D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31" y="6273049"/>
            <a:ext cx="954341" cy="584952"/>
          </a:xfrm>
          <a:prstGeom prst="rect">
            <a:avLst/>
          </a:prstGeom>
        </p:spPr>
      </p:pic>
      <p:sp>
        <p:nvSpPr>
          <p:cNvPr id="15" name="Выноска: стрелка вниз 14">
            <a:extLst>
              <a:ext uri="{FF2B5EF4-FFF2-40B4-BE49-F238E27FC236}">
                <a16:creationId xmlns:a16="http://schemas.microsoft.com/office/drawing/2014/main" xmlns="" id="{74B89BF2-98EE-4199-8413-E335C6D879D0}"/>
              </a:ext>
            </a:extLst>
          </p:cNvPr>
          <p:cNvSpPr/>
          <p:nvPr/>
        </p:nvSpPr>
        <p:spPr>
          <a:xfrm>
            <a:off x="333447" y="53025"/>
            <a:ext cx="8477106" cy="1948583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ky-KG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Окуучунун чыгармачыл-ишмер аракетинин жалпы ырааттуулугу  кандай болот?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060" y="1660067"/>
            <a:ext cx="503327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билүүсүз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колдоно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албайт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колдонуусуз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-ой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жүгүртүү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жолбойт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ой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жүгүртүүсүз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проблеманы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албайт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проблема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албаса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ишмерлик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ишмердиксиз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чыгармачылык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чыгармачылыксыз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жаӊылык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жаралбайт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жаӊылыксыз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ачылыш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ачылышсыз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өсүш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1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376411"/>
          </a:xfrm>
        </p:spPr>
        <p:txBody>
          <a:bodyPr>
            <a:noAutofit/>
          </a:bodyPr>
          <a:lstStyle/>
          <a:p>
            <a:r>
              <a:rPr lang="ky-KG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 </a:t>
            </a:r>
            <a:r>
              <a:rPr lang="ky-K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сабакка даярданууда төмөндөгүдөй үч маанилүү суроого жооп издейт: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4854575" y="2087563"/>
            <a:ext cx="2713038" cy="727075"/>
          </a:xfrm>
          <a:prstGeom prst="chevron">
            <a:avLst>
              <a:gd name="adj" fmla="val 53225"/>
            </a:avLst>
          </a:prstGeom>
          <a:gradFill rotWithShape="1">
            <a:gsLst>
              <a:gs pos="0">
                <a:schemeClr val="accent2">
                  <a:gamma/>
                  <a:shade val="6980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ltGray">
          <a:xfrm>
            <a:off x="1763688" y="1962223"/>
            <a:ext cx="6654428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31262" y="1909605"/>
            <a:ext cx="1130300" cy="1123950"/>
            <a:chOff x="2161" y="696"/>
            <a:chExt cx="1360" cy="135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Oval 12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y-KG" sz="4000" b="1" dirty="0">
                  <a:solidFill>
                    <a:schemeClr val="bg1"/>
                  </a:solidFill>
                </a:rPr>
                <a:t>1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182272" y="2104570"/>
            <a:ext cx="5129268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y-KG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 бүгүнкү сабагым окуучуларга </a:t>
            </a:r>
            <a:r>
              <a:rPr lang="ky-KG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эмнеге керек</a:t>
            </a:r>
            <a:r>
              <a:rPr lang="ky-KG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gray">
          <a:xfrm>
            <a:off x="4854575" y="3403600"/>
            <a:ext cx="2713038" cy="728663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ltGray">
          <a:xfrm>
            <a:off x="1878012" y="3317875"/>
            <a:ext cx="7265988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r>
              <a:rPr lang="ky-KG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Менин бүгүнкү сабагымдан окуучу эмнени алат?</a:t>
            </a:r>
            <a:endParaRPr lang="ru-RU" sz="2400" b="1" dirty="0"/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881700" y="3205956"/>
            <a:ext cx="1039679" cy="1123950"/>
            <a:chOff x="2161" y="696"/>
            <a:chExt cx="1360" cy="1356"/>
          </a:xfrm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1" name="Oval 28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29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30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" name="Oval 33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" name="Rectangle 42"/>
          <p:cNvSpPr>
            <a:spLocks noChangeArrowheads="1"/>
          </p:cNvSpPr>
          <p:nvPr/>
        </p:nvSpPr>
        <p:spPr bwMode="white">
          <a:xfrm>
            <a:off x="1259631" y="3533777"/>
            <a:ext cx="61838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y-KG" sz="3600" b="1" dirty="0">
                <a:solidFill>
                  <a:srgbClr val="F8F8F8"/>
                </a:solidFill>
                <a:latin typeface="Arial" charset="0"/>
              </a:rPr>
              <a:t>2</a:t>
            </a:r>
            <a:endParaRPr lang="en-US" sz="36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gray">
          <a:xfrm>
            <a:off x="4854574" y="4757738"/>
            <a:ext cx="3461841" cy="728662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ltGray">
          <a:xfrm>
            <a:off x="1961561" y="4704968"/>
            <a:ext cx="5606051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ky-KG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y-KG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 кантип машыктырам?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1008422" y="4622235"/>
            <a:ext cx="1043298" cy="1123950"/>
            <a:chOff x="2161" y="696"/>
            <a:chExt cx="1360" cy="1356"/>
          </a:xfrm>
        </p:grpSpPr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4" name="Oval 4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5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5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5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Oval 5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Oval 5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Rectangle 63"/>
          <p:cNvSpPr>
            <a:spLocks noChangeArrowheads="1"/>
          </p:cNvSpPr>
          <p:nvPr/>
        </p:nvSpPr>
        <p:spPr bwMode="white">
          <a:xfrm>
            <a:off x="1238553" y="4840289"/>
            <a:ext cx="7271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y-KG" sz="4000" b="1" dirty="0">
                <a:solidFill>
                  <a:srgbClr val="F8F8F8"/>
                </a:solidFill>
                <a:latin typeface="Arial" charset="0"/>
              </a:rPr>
              <a:t>3</a:t>
            </a:r>
            <a:endParaRPr lang="en-US" sz="4000" b="1" dirty="0">
              <a:solidFill>
                <a:srgbClr val="F8F8F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92CF9D-72A6-436D-A417-B99C3CCB3908}"/>
              </a:ext>
            </a:extLst>
          </p:cNvPr>
          <p:cNvSpPr txBox="1"/>
          <p:nvPr/>
        </p:nvSpPr>
        <p:spPr>
          <a:xfrm>
            <a:off x="1691680" y="1556792"/>
            <a:ext cx="6408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lang="ky-KG" sz="32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өңүл бурганыңыздарга рахмат!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74552"/>
            <a:ext cx="8229600" cy="1143000"/>
          </a:xfrm>
        </p:spPr>
        <p:txBody>
          <a:bodyPr>
            <a:noAutofit/>
          </a:bodyPr>
          <a:lstStyle/>
          <a:p>
            <a:r>
              <a:rPr lang="ky-K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 бир </a:t>
            </a:r>
            <a:r>
              <a:rPr lang="ky-K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тажрыйбалуу </a:t>
            </a:r>
            <a:r>
              <a:rPr lang="ky-K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 сабактарында </a:t>
            </a:r>
            <a:r>
              <a:rPr lang="ky-K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ky-K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өмөнкүдөй </a:t>
            </a:r>
            <a:r>
              <a:rPr lang="ky-K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ырааттуу </a:t>
            </a:r>
            <a:r>
              <a:rPr lang="ky-K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иштерди аткарат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379074" y="519548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441780" y="43354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386951" y="185009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1068217" y="1837264"/>
            <a:ext cx="7424981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ky-KG" alt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теманын негизги идеясын таап, ага ылайык </a:t>
            </a:r>
            <a:endParaRPr lang="ky-KG" sz="2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y-KG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жаӊы маалыматтарды </a:t>
            </a:r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жеткиликтүү берет;</a:t>
            </a:r>
          </a:p>
          <a:p>
            <a:pPr eaLnBrk="0" hangingPunct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484033" y="185696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379075" y="264687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484033" y="26764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341701" y="351150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472272" y="3562429"/>
            <a:ext cx="3087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1" name="Text Box 269"/>
          <p:cNvSpPr txBox="1">
            <a:spLocks noChangeArrowheads="1"/>
          </p:cNvSpPr>
          <p:nvPr/>
        </p:nvSpPr>
        <p:spPr bwMode="gray">
          <a:xfrm>
            <a:off x="1103347" y="2694412"/>
            <a:ext cx="751250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Жаӊы маалыматты практикада колдонуунун ыгын </a:t>
            </a:r>
            <a:endParaRPr lang="ky-KG" sz="2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түшүнтүп, </a:t>
            </a:r>
            <a:r>
              <a:rPr lang="ky-KG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 </a:t>
            </a:r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окуучуну машыктырат</a:t>
            </a:r>
            <a:r>
              <a:rPr lang="ky-KG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y-KG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1207478" y="3578400"/>
            <a:ext cx="728572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Баланын акыл сезимин, ой туюмдарын сынап, проблемалуу жагдай </a:t>
            </a:r>
            <a:r>
              <a:rPr lang="ky-KG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түзүп</a:t>
            </a:r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сынчыл ойломун ойготуп, проблемаларды чечүүгө үйрөтөт, </a:t>
            </a:r>
            <a:endParaRPr lang="ky-KG" sz="2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y-KG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 </a:t>
            </a:r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машыктырат;</a:t>
            </a:r>
          </a:p>
          <a:p>
            <a:pPr eaLnBrk="0" hangingPunct="0"/>
            <a:endParaRPr lang="ky-KG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1216044" y="4467711"/>
            <a:ext cx="1847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55"/>
          <p:cNvSpPr txBox="1">
            <a:spLocks noChangeArrowheads="1"/>
          </p:cNvSpPr>
          <p:nvPr/>
        </p:nvSpPr>
        <p:spPr bwMode="gray">
          <a:xfrm>
            <a:off x="503273" y="5301208"/>
            <a:ext cx="4644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3347" y="5291931"/>
            <a:ext cx="7285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y-KG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Окуучуларынын арасынан зиректерин таап, алардын чыгармачылыгын ойготуп, аны өнүктүрүүгө жол көрсөтөт. 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B00C4D-1724-4E92-9960-E57B232C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Проблемалуу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окутуу</a:t>
            </a:r>
            <a: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нун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Дьюи, Джон"/>
              </a:rPr>
              <a:t>Джон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ьюи, Джон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Дьюи, Джон"/>
              </a:rPr>
              <a:t>Дьюи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1859—1952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белгилери</a:t>
            </a:r>
            <a:endParaRPr lang="ru-RU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F15084E-BC3E-4E03-9BE8-B3A4B16325D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3508" y="1628800"/>
          <a:ext cx="6156684" cy="492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516216" y="2039444"/>
            <a:ext cx="2016224" cy="4104456"/>
            <a:chOff x="1823062" y="0"/>
            <a:chExt cx="1804248" cy="4925744"/>
          </a:xfrm>
        </p:grpSpPr>
        <p:sp>
          <p:nvSpPr>
            <p:cNvPr id="6" name="Блок-схема: ручное управление 5"/>
            <p:cNvSpPr/>
            <p:nvPr/>
          </p:nvSpPr>
          <p:spPr>
            <a:xfrm rot="16200000">
              <a:off x="262314" y="1560748"/>
              <a:ext cx="4925744" cy="1804248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135930"/>
                <a:satOff val="23223"/>
                <a:lumOff val="-1078"/>
                <a:alphaOff val="0"/>
              </a:schemeClr>
            </a:fillRef>
            <a:effectRef idx="0">
              <a:schemeClr val="accent4">
                <a:hueOff val="-4135930"/>
                <a:satOff val="23223"/>
                <a:lumOff val="-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Блок-схема: ручное управление 4"/>
            <p:cNvSpPr/>
            <p:nvPr/>
          </p:nvSpPr>
          <p:spPr>
            <a:xfrm rot="21600000">
              <a:off x="1823062" y="985149"/>
              <a:ext cx="1804248" cy="2955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2400" b="1" kern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sz="24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04248" y="2860335"/>
            <a:ext cx="1512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y-KG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 </a:t>
            </a:r>
            <a:r>
              <a:rPr lang="ky-KG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өзүнө жаӊылыкты табуусу т.а. жаӊы билимге ээ болуусу ишке ашырылат.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B19095-5FC2-4633-8FEF-EF51682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y-KG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Сабактагы </a:t>
            </a:r>
            <a:r>
              <a:rPr lang="ky-KG" sz="3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ишмердик мамиленин     </a:t>
            </a:r>
            <a:br>
              <a:rPr lang="ky-KG" sz="3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белгилери кандай?</a:t>
            </a:r>
            <a:r>
              <a:rPr lang="ru-RU" sz="5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119D8E5-B7E7-4A81-B6BA-D7A550B80949}"/>
              </a:ext>
            </a:extLst>
          </p:cNvPr>
          <p:cNvGrpSpPr/>
          <p:nvPr/>
        </p:nvGrpSpPr>
        <p:grpSpPr>
          <a:xfrm>
            <a:off x="564558" y="2833569"/>
            <a:ext cx="3620124" cy="1957862"/>
            <a:chOff x="1301955" y="1343926"/>
            <a:chExt cx="2813406" cy="15465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36A47D-39D3-45A9-9AEE-61A8E8C0A59E}"/>
                </a:ext>
              </a:extLst>
            </p:cNvPr>
            <p:cNvSpPr txBox="1"/>
            <p:nvPr/>
          </p:nvSpPr>
          <p:spPr>
            <a:xfrm>
              <a:off x="2023605" y="1874860"/>
              <a:ext cx="2091756" cy="348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dirty="0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6254A215-CF4F-472E-A0A0-CEF89C637E8E}"/>
                </a:ext>
              </a:extLst>
            </p:cNvPr>
            <p:cNvGrpSpPr/>
            <p:nvPr/>
          </p:nvGrpSpPr>
          <p:grpSpPr>
            <a:xfrm>
              <a:off x="1301955" y="1343926"/>
              <a:ext cx="2775897" cy="1546577"/>
              <a:chOff x="1272182" y="1276018"/>
              <a:chExt cx="2775897" cy="1546577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0D4097DF-A490-463A-B75B-814225FA7ABD}"/>
                  </a:ext>
                </a:extLst>
              </p:cNvPr>
              <p:cNvSpPr/>
              <p:nvPr/>
            </p:nvSpPr>
            <p:spPr>
              <a:xfrm>
                <a:off x="1272182" y="1276018"/>
                <a:ext cx="118919" cy="1546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endParaRPr lang="ru-RU" sz="9600" b="1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xmlns="" id="{2417E629-591C-4852-907B-56CD649081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xmlns="" id="{3216735D-EC3B-47BC-88F1-0AE35FE46F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xmlns="" id="{06EEAF5C-5514-4FF4-9AD2-04447AAC95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8FFF6DFE-654C-4702-AA64-6B4E817EA862}"/>
              </a:ext>
            </a:extLst>
          </p:cNvPr>
          <p:cNvGrpSpPr/>
          <p:nvPr/>
        </p:nvGrpSpPr>
        <p:grpSpPr>
          <a:xfrm>
            <a:off x="731245" y="1304761"/>
            <a:ext cx="3370032" cy="1547552"/>
            <a:chOff x="1303410" y="1343926"/>
            <a:chExt cx="2821443" cy="14156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A0B17FB-CBB1-41E2-85AC-AE2CF17A988E}"/>
                </a:ext>
              </a:extLst>
            </p:cNvPr>
            <p:cNvSpPr txBox="1"/>
            <p:nvPr/>
          </p:nvSpPr>
          <p:spPr>
            <a:xfrm>
              <a:off x="2032707" y="1874208"/>
              <a:ext cx="2092146" cy="337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dirty="0"/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3FDAE1B5-54AB-4A4B-AF90-B2FC141E63C3}"/>
                </a:ext>
              </a:extLst>
            </p:cNvPr>
            <p:cNvGrpSpPr/>
            <p:nvPr/>
          </p:nvGrpSpPr>
          <p:grpSpPr>
            <a:xfrm>
              <a:off x="1303410" y="1343926"/>
              <a:ext cx="2774442" cy="1415669"/>
              <a:chOff x="1273637" y="1276018"/>
              <a:chExt cx="2774442" cy="1415669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2F1C91A1-BAB7-47B0-B379-CDA00BF2C10B}"/>
                  </a:ext>
                </a:extLst>
              </p:cNvPr>
              <p:cNvSpPr/>
              <p:nvPr/>
            </p:nvSpPr>
            <p:spPr>
              <a:xfrm>
                <a:off x="1273637" y="1276018"/>
                <a:ext cx="116008" cy="1414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endParaRPr lang="ru-RU" sz="9600" b="1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D55D3B2E-D056-454F-BDF0-56ACF06203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xmlns="" id="{39D54D8D-E84D-4354-BBE1-59D578E7D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xmlns="" id="{4E7E32AD-85DE-4F5A-A31B-4D5A317B1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D6D71CB2-BAE2-4B08-A11C-FCAC40A7A56F}"/>
              </a:ext>
            </a:extLst>
          </p:cNvPr>
          <p:cNvGrpSpPr/>
          <p:nvPr/>
        </p:nvGrpSpPr>
        <p:grpSpPr>
          <a:xfrm>
            <a:off x="5590041" y="2861027"/>
            <a:ext cx="3339878" cy="2056713"/>
            <a:chOff x="1249537" y="1343926"/>
            <a:chExt cx="2828315" cy="15465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488CD13-9CF4-43BC-9496-D56CA49D6DF4}"/>
                </a:ext>
              </a:extLst>
            </p:cNvPr>
            <p:cNvSpPr txBox="1"/>
            <p:nvPr/>
          </p:nvSpPr>
          <p:spPr>
            <a:xfrm>
              <a:off x="1249537" y="1854669"/>
              <a:ext cx="2741213" cy="752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dirty="0"/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CA2F7ED4-02CA-477D-90FF-8672812F66A9}"/>
                </a:ext>
              </a:extLst>
            </p:cNvPr>
            <p:cNvGrpSpPr/>
            <p:nvPr/>
          </p:nvGrpSpPr>
          <p:grpSpPr>
            <a:xfrm>
              <a:off x="1296087" y="1343926"/>
              <a:ext cx="2781765" cy="1546577"/>
              <a:chOff x="1266314" y="1276018"/>
              <a:chExt cx="2781765" cy="1546577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xmlns="" id="{11613BCB-1A07-4705-AD23-D41CF1E316D3}"/>
                  </a:ext>
                </a:extLst>
              </p:cNvPr>
              <p:cNvSpPr/>
              <p:nvPr/>
            </p:nvSpPr>
            <p:spPr>
              <a:xfrm>
                <a:off x="1266314" y="1276018"/>
                <a:ext cx="130656" cy="1546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endParaRPr lang="ru-RU" sz="96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7671AE46-5C77-4EA7-9002-14E2B3789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xmlns="" id="{EDBFA837-C290-4C5A-AEF6-5BB297DA1B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xmlns="" id="{D094C26B-E045-4B17-852A-EB376CC24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039E1AB-C830-423F-9E48-00961A7E9794}"/>
                </a:ext>
              </a:extLst>
            </p:cNvPr>
            <p:cNvSpPr txBox="1"/>
            <p:nvPr/>
          </p:nvSpPr>
          <p:spPr>
            <a:xfrm>
              <a:off x="2671596" y="1691554"/>
              <a:ext cx="1741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5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D6214B6D-B72A-45EE-9700-79E9DE95F6AB}"/>
              </a:ext>
            </a:extLst>
          </p:cNvPr>
          <p:cNvGrpSpPr/>
          <p:nvPr/>
        </p:nvGrpSpPr>
        <p:grpSpPr>
          <a:xfrm>
            <a:off x="5518430" y="1549807"/>
            <a:ext cx="3168370" cy="1477990"/>
            <a:chOff x="1361415" y="1691554"/>
            <a:chExt cx="2716439" cy="10680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FAD0473-77B8-45A3-9101-9AAC6B09B17E}"/>
                </a:ext>
              </a:extLst>
            </p:cNvPr>
            <p:cNvSpPr txBox="1"/>
            <p:nvPr/>
          </p:nvSpPr>
          <p:spPr>
            <a:xfrm>
              <a:off x="1780922" y="1874208"/>
              <a:ext cx="2296932" cy="33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dirty="0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6AF26D6D-7C27-4411-829B-4FB82193ED14}"/>
                </a:ext>
              </a:extLst>
            </p:cNvPr>
            <p:cNvGrpSpPr/>
            <p:nvPr/>
          </p:nvGrpSpPr>
          <p:grpSpPr>
            <a:xfrm>
              <a:off x="1361415" y="1691554"/>
              <a:ext cx="2716437" cy="1068041"/>
              <a:chOff x="1331642" y="1623646"/>
              <a:chExt cx="2716437" cy="1068041"/>
            </a:xfrm>
          </p:grpSpPr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xmlns="" id="{5A0072EB-491C-4B39-85A4-7136C80C9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FC52B8B5-48EF-431C-8772-4AC155BE5C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8FE191C5-5FA8-47BC-8FA8-72B745B085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72CC8721-E0CB-498B-A0C8-D2F01943FC3F}"/>
              </a:ext>
            </a:extLst>
          </p:cNvPr>
          <p:cNvGrpSpPr/>
          <p:nvPr/>
        </p:nvGrpSpPr>
        <p:grpSpPr>
          <a:xfrm>
            <a:off x="5665727" y="4906440"/>
            <a:ext cx="3376065" cy="1504616"/>
            <a:chOff x="1346620" y="1662177"/>
            <a:chExt cx="2831864" cy="10974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2B54C1D-0FD2-42E0-A29D-AAF5ECE29A51}"/>
                </a:ext>
              </a:extLst>
            </p:cNvPr>
            <p:cNvSpPr txBox="1"/>
            <p:nvPr/>
          </p:nvSpPr>
          <p:spPr>
            <a:xfrm>
              <a:off x="1823182" y="1980907"/>
              <a:ext cx="2355302" cy="300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dirty="0"/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A4534AB0-8454-4E0A-8C5A-BA7B6D3AEED0}"/>
                </a:ext>
              </a:extLst>
            </p:cNvPr>
            <p:cNvGrpSpPr/>
            <p:nvPr/>
          </p:nvGrpSpPr>
          <p:grpSpPr>
            <a:xfrm>
              <a:off x="1346620" y="1662177"/>
              <a:ext cx="2731232" cy="1097418"/>
              <a:chOff x="1316847" y="1594269"/>
              <a:chExt cx="2731232" cy="1097418"/>
            </a:xfrm>
          </p:grpSpPr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xmlns="" id="{C340A8DB-7763-41D4-A13B-0ED927EF4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6847" y="2673565"/>
                <a:ext cx="2725517" cy="977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xmlns="" id="{37B57EDB-57DB-4EF0-B0B2-01F5935A06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xmlns="" id="{288CA8A5-83A4-431B-8014-C4DB0D7B94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3171" y="1594269"/>
                <a:ext cx="1654908" cy="40142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829A6A8A-F934-44E1-8DAB-46288A71F7F9}"/>
              </a:ext>
            </a:extLst>
          </p:cNvPr>
          <p:cNvGrpSpPr/>
          <p:nvPr/>
        </p:nvGrpSpPr>
        <p:grpSpPr>
          <a:xfrm>
            <a:off x="929562" y="4891119"/>
            <a:ext cx="3282398" cy="1519937"/>
            <a:chOff x="1361415" y="1691554"/>
            <a:chExt cx="2716437" cy="1068041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0235FE68-F69D-4EF4-8F81-C8528DA17D68}"/>
                </a:ext>
              </a:extLst>
            </p:cNvPr>
            <p:cNvGrpSpPr/>
            <p:nvPr/>
          </p:nvGrpSpPr>
          <p:grpSpPr>
            <a:xfrm>
              <a:off x="1361415" y="1691554"/>
              <a:ext cx="2716437" cy="1068041"/>
              <a:chOff x="1331642" y="1623646"/>
              <a:chExt cx="2716437" cy="1068041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xmlns="" id="{03888669-135B-4212-A892-806509467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2" y="2663878"/>
                <a:ext cx="2710722" cy="10663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679EFB91-C147-47A5-9E22-779A6CECF0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934" y="1623646"/>
                <a:ext cx="0" cy="1068041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08A754DF-8682-41CE-9AD9-0AA1ED76F9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2364" y="1634411"/>
                <a:ext cx="1625715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8C51970-29A1-4F76-A2FF-7412149B53E6}"/>
                </a:ext>
              </a:extLst>
            </p:cNvPr>
            <p:cNvSpPr txBox="1"/>
            <p:nvPr/>
          </p:nvSpPr>
          <p:spPr>
            <a:xfrm>
              <a:off x="2682251" y="1691554"/>
              <a:ext cx="152878" cy="227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5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44769" y="1911025"/>
            <a:ext cx="3081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предметтин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мазмунун</a:t>
            </a:r>
          </a:p>
          <a:p>
            <a:pPr algn="ctr"/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билүү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26361" y="3353525"/>
            <a:ext cx="3398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y-K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предметтин </a:t>
            </a:r>
            <a:r>
              <a:rPr lang="ky-K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мазмунун өздөштүрүүнүн </a:t>
            </a:r>
            <a:r>
              <a:rPr lang="ky-K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жана аны практикада колдонуунун ыкмалары менен жолдорун </a:t>
            </a:r>
            <a:r>
              <a:rPr lang="ky-K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билүү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6289" y="4972695"/>
            <a:ext cx="3628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милдеттерин окуучунун өз алдынчалуу мамилесин калыптандырууга көӊүл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бөлүү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148065" y="1801175"/>
            <a:ext cx="342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жүгүртүү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ашыруу</a:t>
            </a:r>
            <a:endParaRPr lang="ru-RU" sz="20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148064" y="3434737"/>
            <a:ext cx="367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алдыдагы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чечилүүчү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маселенин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максат-милдетин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түшүнүү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48064" y="4972695"/>
            <a:ext cx="3732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чындыкка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чейинки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билимине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таянып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чыгармачылык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табуусу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37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6E985-615A-473B-BE1E-D442CB28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412125"/>
            <a:ext cx="8229600" cy="1143000"/>
          </a:xfrm>
        </p:spPr>
        <p:txBody>
          <a:bodyPr>
            <a:noAutofit/>
          </a:bodyPr>
          <a:lstStyle/>
          <a:p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Чыгармачылыктын денгээлдери кандай?</a:t>
            </a: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AB65DB84-B322-422A-BFEA-2AF126A3DBCD}"/>
              </a:ext>
            </a:extLst>
          </p:cNvPr>
          <p:cNvSpPr>
            <a:spLocks/>
          </p:cNvSpPr>
          <p:nvPr/>
        </p:nvSpPr>
        <p:spPr bwMode="auto">
          <a:xfrm>
            <a:off x="1043608" y="1780248"/>
            <a:ext cx="2019439" cy="143272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F84D05CE-277A-40EC-9444-B7E15A66F2A7}"/>
              </a:ext>
            </a:extLst>
          </p:cNvPr>
          <p:cNvSpPr>
            <a:spLocks/>
          </p:cNvSpPr>
          <p:nvPr/>
        </p:nvSpPr>
        <p:spPr bwMode="auto">
          <a:xfrm>
            <a:off x="827585" y="3573016"/>
            <a:ext cx="2235462" cy="1296144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8034EC6-F007-40DF-ACFE-44C9A1776CBA}"/>
              </a:ext>
            </a:extLst>
          </p:cNvPr>
          <p:cNvSpPr txBox="1"/>
          <p:nvPr/>
        </p:nvSpPr>
        <p:spPr>
          <a:xfrm>
            <a:off x="3257800" y="1780249"/>
            <a:ext cx="5346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Бүгүнкү күндө </a:t>
            </a: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предметтик стандарттарда </a:t>
            </a:r>
            <a:r>
              <a:rPr lang="kk-KZ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өздөштүрүүнүн үч деӊгээли:</a:t>
            </a: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репродуктивдик, продуктивдик жана креативдик деңгээлдери белгиленген. </a:t>
            </a:r>
            <a:endParaRPr lang="kk-KZ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5BF1B94-2561-487D-99E9-1E954F7D4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88117" y="5117552"/>
            <a:ext cx="459000" cy="45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3513726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defRPr/>
            </a:pPr>
            <a:r>
              <a:rPr lang="kk-KZ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Блумдун таксономиясында 6 деӊгээл белгилүү: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билим, түшүнүк, колдонуу, анализ, синтез жана баалоо. Б</a:t>
            </a:r>
            <a:r>
              <a:rPr lang="kk-KZ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улар 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окуучунун билим алуусунун жана жаңылыкка жетүүсүнүн деңгээлдери болуп саналат.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FA946EA9-5DCE-4E4C-8B1F-202ED4F0612F}"/>
              </a:ext>
            </a:extLst>
          </p:cNvPr>
          <p:cNvGrpSpPr/>
          <p:nvPr/>
        </p:nvGrpSpPr>
        <p:grpSpPr>
          <a:xfrm>
            <a:off x="769435" y="2348880"/>
            <a:ext cx="2127970" cy="3872097"/>
            <a:chOff x="1596000" y="3454350"/>
            <a:chExt cx="2114682" cy="2809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3AF13747-7E96-4BEB-8EAC-7263D4A8A665}"/>
                </a:ext>
              </a:extLst>
            </p:cNvPr>
            <p:cNvSpPr/>
            <p:nvPr/>
          </p:nvSpPr>
          <p:spPr>
            <a:xfrm>
              <a:off x="1596000" y="3454350"/>
              <a:ext cx="2114682" cy="559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bg1"/>
                </a:solidFill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78081F7D-6CE8-409F-AD63-7EF60DE4FBD4}"/>
                </a:ext>
              </a:extLst>
            </p:cNvPr>
            <p:cNvSpPr/>
            <p:nvPr/>
          </p:nvSpPr>
          <p:spPr>
            <a:xfrm>
              <a:off x="1596000" y="4014000"/>
              <a:ext cx="2114682" cy="225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6DCBFC7B-4CBB-49FF-899F-4E1DF23A78B1}"/>
              </a:ext>
            </a:extLst>
          </p:cNvPr>
          <p:cNvGrpSpPr/>
          <p:nvPr/>
        </p:nvGrpSpPr>
        <p:grpSpPr>
          <a:xfrm>
            <a:off x="2982962" y="2331752"/>
            <a:ext cx="1759711" cy="3872096"/>
            <a:chOff x="3981929" y="3454350"/>
            <a:chExt cx="2114682" cy="2809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35C4F63D-38C8-4306-BC8A-BC9FD0CAAF3F}"/>
                </a:ext>
              </a:extLst>
            </p:cNvPr>
            <p:cNvSpPr/>
            <p:nvPr/>
          </p:nvSpPr>
          <p:spPr>
            <a:xfrm>
              <a:off x="3981929" y="3454350"/>
              <a:ext cx="2114682" cy="559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bg1"/>
                </a:solidFill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B01D8059-53AB-4FB2-BDD6-61E0188007C6}"/>
                </a:ext>
              </a:extLst>
            </p:cNvPr>
            <p:cNvSpPr/>
            <p:nvPr/>
          </p:nvSpPr>
          <p:spPr>
            <a:xfrm>
              <a:off x="3981929" y="4014000"/>
              <a:ext cx="2114682" cy="225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B97CCB5D-2F75-4F70-A335-C3E46A62B441}"/>
              </a:ext>
            </a:extLst>
          </p:cNvPr>
          <p:cNvGrpSpPr/>
          <p:nvPr/>
        </p:nvGrpSpPr>
        <p:grpSpPr>
          <a:xfrm>
            <a:off x="4887313" y="2348881"/>
            <a:ext cx="1862380" cy="3854968"/>
            <a:chOff x="6367854" y="3457445"/>
            <a:chExt cx="2114686" cy="27905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B06F98E9-251E-455A-99DA-39E5B2D1FD04}"/>
                </a:ext>
              </a:extLst>
            </p:cNvPr>
            <p:cNvSpPr/>
            <p:nvPr/>
          </p:nvSpPr>
          <p:spPr>
            <a:xfrm>
              <a:off x="6367854" y="3457445"/>
              <a:ext cx="2114682" cy="5596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bg1"/>
                </a:solidFill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DE671578-04E3-45A2-8EF3-A20C2D0D0819}"/>
                </a:ext>
              </a:extLst>
            </p:cNvPr>
            <p:cNvSpPr/>
            <p:nvPr/>
          </p:nvSpPr>
          <p:spPr>
            <a:xfrm>
              <a:off x="6367858" y="3997950"/>
              <a:ext cx="2114682" cy="225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D9C0A9A1-E1E7-405B-8BAA-ACAD55BD32EE}"/>
              </a:ext>
            </a:extLst>
          </p:cNvPr>
          <p:cNvGrpSpPr/>
          <p:nvPr/>
        </p:nvGrpSpPr>
        <p:grpSpPr>
          <a:xfrm>
            <a:off x="6874652" y="2348880"/>
            <a:ext cx="2017827" cy="3786741"/>
            <a:chOff x="8753787" y="3422250"/>
            <a:chExt cx="2114682" cy="2809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57824925-AFFE-4208-B011-4A5561F376BE}"/>
                </a:ext>
              </a:extLst>
            </p:cNvPr>
            <p:cNvSpPr/>
            <p:nvPr/>
          </p:nvSpPr>
          <p:spPr>
            <a:xfrm>
              <a:off x="8753787" y="3422250"/>
              <a:ext cx="2114682" cy="559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5B3E7EB8-CB6F-42A9-9C47-41D4F8422C55}"/>
                </a:ext>
              </a:extLst>
            </p:cNvPr>
            <p:cNvSpPr/>
            <p:nvPr/>
          </p:nvSpPr>
          <p:spPr>
            <a:xfrm>
              <a:off x="8753787" y="3981900"/>
              <a:ext cx="2114682" cy="225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21E4E42D-6129-E488-CEB4-846FB01B0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7097"/>
            <a:ext cx="8928992" cy="14737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Биздин практикабызда билимди текшерүүнүн төрт деңгээли  эске 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алынат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3AD0D2D1-E96E-7BBE-1CEF-A497D7128A90}"/>
              </a:ext>
            </a:extLst>
          </p:cNvPr>
          <p:cNvCxnSpPr>
            <a:cxnSpLocks/>
          </p:cNvCxnSpPr>
          <p:nvPr/>
        </p:nvCxnSpPr>
        <p:spPr>
          <a:xfrm>
            <a:off x="1035017" y="1918906"/>
            <a:ext cx="7793240" cy="1165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99592" y="3284984"/>
            <a:ext cx="1872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</a:p>
          <a:p>
            <a:pPr>
              <a:defRPr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билүү денгээли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7561" y="3103029"/>
            <a:ext cx="163301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Билге-</a:t>
            </a:r>
          </a:p>
          <a:p>
            <a:pPr algn="ctr">
              <a:defRPr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 практи</a:t>
            </a:r>
          </a:p>
          <a:p>
            <a:pPr algn="ctr">
              <a:defRPr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 деңгээли</a:t>
            </a:r>
          </a:p>
          <a:p>
            <a:pPr>
              <a:defRPr/>
            </a:pPr>
            <a:r>
              <a:rPr lang="kk-KZ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1622" y="3105835"/>
            <a:ext cx="164886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pPr algn="ctr">
              <a:defRPr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лык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жагдайды чечүү деңгээли</a:t>
            </a:r>
          </a:p>
          <a:p>
            <a:pPr algn="ctr">
              <a:defRPr/>
            </a:pPr>
            <a:endParaRPr lang="kk-KZ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7164287" y="3244334"/>
            <a:ext cx="1663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</a:t>
            </a:r>
          </a:p>
          <a:p>
            <a:pPr>
              <a:defRPr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мамиле деңгээли…</a:t>
            </a:r>
          </a:p>
        </p:txBody>
      </p:sp>
    </p:spTree>
    <p:extLst>
      <p:ext uri="{BB962C8B-B14F-4D97-AF65-F5344CB8AC3E}">
        <p14:creationId xmlns:p14="http://schemas.microsoft.com/office/powerpoint/2010/main" val="15017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344816" cy="8048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x-none" sz="28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1-деңгээл</a:t>
            </a: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Маалыматтык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деңгээли</a:t>
            </a:r>
            <a:r>
              <a:rPr lang="ky-KG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 критерийлери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11" name="Рисунок 8"/>
          <p:cNvSpPr txBox="1">
            <a:spLocks/>
          </p:cNvSpPr>
          <p:nvPr/>
        </p:nvSpPr>
        <p:spPr>
          <a:xfrm>
            <a:off x="6583263" y="3588953"/>
            <a:ext cx="9739250" cy="4815680"/>
          </a:xfrm>
          <a:prstGeom prst="rect">
            <a:avLst/>
          </a:prstGeom>
        </p:spPr>
      </p:sp>
      <p:pic>
        <p:nvPicPr>
          <p:cNvPr id="12290" name="Picture 2" descr="Электронные книги | Книги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597819"/>
            <a:ext cx="3024337" cy="36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5112568" cy="485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y-KG" alt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y-KG" alt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үйрөнгөнүн  </a:t>
            </a: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кайталап айтып бере алуу;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үйрөнгөнүн баяндап айтып бере алуу;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үйрөнгөнүн жаттап айтып бере алуу;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үйрөнгөнүн  сүрөттөп айтып бере алуу;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эсте сактаганын айтып бере алуу;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көркөм окуп бере алуу;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көркөм айтып бере алуу;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окуу техникасын туура сактоо;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жазуу жүзүндө жооп бере алуу;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y-KG" alt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оозеки түрдө жооп бере алуу.</a:t>
            </a: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31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8"/>
          <p:cNvSpPr txBox="1">
            <a:spLocks/>
          </p:cNvSpPr>
          <p:nvPr/>
        </p:nvSpPr>
        <p:spPr>
          <a:xfrm>
            <a:off x="6583263" y="3588953"/>
            <a:ext cx="9739250" cy="4815680"/>
          </a:xfrm>
          <a:prstGeom prst="rect">
            <a:avLst/>
          </a:prstGeom>
        </p:spPr>
      </p:sp>
      <p:pic>
        <p:nvPicPr>
          <p:cNvPr id="12290" name="Picture 2" descr="Электронные книги | Книги вики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597819"/>
            <a:ext cx="864096" cy="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5793" y="836712"/>
            <a:ext cx="75608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y-KG" alt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y-K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Маалыматтык де</a:t>
            </a:r>
            <a:r>
              <a:rPr lang="ky-KG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ky-K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гээлге 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ky-K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ky-K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</a:t>
            </a:r>
            <a:r>
              <a:rPr lang="ky-K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мисал</a:t>
            </a:r>
            <a:endParaRPr lang="ru-RU" sz="2800" b="1" dirty="0">
              <a:solidFill>
                <a:schemeClr val="accent6"/>
              </a:solidFill>
            </a:endParaRPr>
          </a:p>
          <a:p>
            <a:pPr marL="274320" indent="-274320">
              <a:buFont typeface="Wingdings 2"/>
              <a:buChar char=""/>
              <a:defRPr/>
            </a:pPr>
            <a:endParaRPr lang="ru-RU" sz="2000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1.Кыргыз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тилинен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Тексттин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кичине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бирдиги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тексттин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кичине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бирдиги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сүйлөм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тексттин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кичине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бирдиги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абзац;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тексттин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кичине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бирдиги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тексттин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кичине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бирдиги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2.Кыргыз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адабиятынан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саптар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чыгармадан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кимдин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Түбөлүк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чечилбеген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улуу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талаш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Канткенде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уулу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болот?»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«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карытар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Абуталиптин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«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Фудзиямадагы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кадыр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түн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Сабырдын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«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Деңиз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бойлой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жорткон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Ала-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Дөбөт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Органдын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>
              <a:buFont typeface="Wingdings 2"/>
              <a:buChar char=""/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 «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Дүйшөндүн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alt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3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09d864a9a1e859842c254cfd3e6d1f9ae9eb481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1113</Words>
  <Application>Microsoft Office PowerPoint</Application>
  <PresentationFormat>Экран (4:3)</PresentationFormat>
  <Paragraphs>169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 Мугалим сабакка даярданууда төмөндөгүдөй үч маанилүү суроого жооп издейт: </vt:lpstr>
      <vt:lpstr>Ар бир тажрыйбалуу мугалим сабактарында  төмөнкүдөй ырааттуу иштерди аткарат</vt:lpstr>
      <vt:lpstr>Проблемалуу окутуунун  (Джон Дьюи,  1859—1952) белгилери</vt:lpstr>
      <vt:lpstr> Сабактагы ишмердик мамиленин        белгилери кандай? </vt:lpstr>
      <vt:lpstr>Чыгармачылыктын денгээлдери кандай? </vt:lpstr>
      <vt:lpstr>Презентация PowerPoint</vt:lpstr>
      <vt:lpstr>Презентация PowerPoint</vt:lpstr>
      <vt:lpstr>Презентация PowerPoint</vt:lpstr>
      <vt:lpstr>2-деңгээл Билимди практикада колдонуу деңгээ­линин критерийлери</vt:lpstr>
      <vt:lpstr>2-деңгээл: КОЛДОНУУ деӊгээлине мисал</vt:lpstr>
      <vt:lpstr>3-деңгээл Проблеманы чечүү  деңгээлинин критерийлери</vt:lpstr>
      <vt:lpstr>3-деңгээл: Проблемалык деңгээлдеги  суроо-тапшырмалардын мүнөзү</vt:lpstr>
      <vt:lpstr>4-деңгээл Чыгармачыл деңгээлдин критерийлери</vt:lpstr>
      <vt:lpstr>4-деңгээл Бир чыгарманын негизиндеги  4 деӊгээлдин белгилери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Точечные связи</dc:title>
  <dc:creator>obstinate</dc:creator>
  <dc:description>Шаблон презентации с сайта http://presentation-creation.ru</dc:description>
  <cp:lastModifiedBy>Admin</cp:lastModifiedBy>
  <cp:revision>90</cp:revision>
  <dcterms:created xsi:type="dcterms:W3CDTF">2017-04-09T07:15:28Z</dcterms:created>
  <dcterms:modified xsi:type="dcterms:W3CDTF">2022-08-21T11:59:55Z</dcterms:modified>
</cp:coreProperties>
</file>