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51" r:id="rId2"/>
    <p:sldId id="398" r:id="rId3"/>
    <p:sldId id="384" r:id="rId4"/>
    <p:sldId id="385" r:id="rId5"/>
    <p:sldId id="413" r:id="rId6"/>
    <p:sldId id="387" r:id="rId7"/>
    <p:sldId id="386" r:id="rId8"/>
    <p:sldId id="389" r:id="rId9"/>
    <p:sldId id="338" r:id="rId10"/>
    <p:sldId id="414" r:id="rId11"/>
    <p:sldId id="415" r:id="rId12"/>
    <p:sldId id="416" r:id="rId13"/>
    <p:sldId id="417" r:id="rId14"/>
    <p:sldId id="418" r:id="rId15"/>
    <p:sldId id="419" r:id="rId16"/>
    <p:sldId id="390" r:id="rId17"/>
    <p:sldId id="360" r:id="rId18"/>
    <p:sldId id="361" r:id="rId19"/>
    <p:sldId id="403" r:id="rId20"/>
    <p:sldId id="391" r:id="rId21"/>
    <p:sldId id="421" r:id="rId22"/>
    <p:sldId id="396" r:id="rId23"/>
    <p:sldId id="372" r:id="rId24"/>
    <p:sldId id="374" r:id="rId25"/>
    <p:sldId id="376" r:id="rId26"/>
    <p:sldId id="378" r:id="rId27"/>
    <p:sldId id="342" r:id="rId2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269" autoAdjust="0"/>
  </p:normalViewPr>
  <p:slideViewPr>
    <p:cSldViewPr>
      <p:cViewPr varScale="1">
        <p:scale>
          <a:sx n="50" d="100"/>
          <a:sy n="50" d="100"/>
        </p:scale>
        <p:origin x="1956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832B-AECF-4700-B812-6DEE9D66976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D94A9-0657-49AE-9813-6A624D147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7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D94A9-0657-49AE-9813-6A624D147A3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77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EAB66-2525-4E3B-B28D-E97F591932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2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D94A9-0657-49AE-9813-6A624D147A3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67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D94A9-0657-49AE-9813-6A624D147A3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615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D94A9-0657-49AE-9813-6A624D147A3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70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D94A9-0657-49AE-9813-6A624D147A3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642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D94A9-0657-49AE-9813-6A624D147A3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0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6826" y="492328"/>
            <a:ext cx="7810347" cy="3076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5454" y="217678"/>
            <a:ext cx="7613091" cy="1734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1191514"/>
            <a:ext cx="8561070" cy="3684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yspaeva.baktygul@mail.ru" TargetMode="Externa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8a16milaeUY0uTu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17678"/>
            <a:ext cx="8958402" cy="7209620"/>
          </a:xfrm>
        </p:spPr>
        <p:txBody>
          <a:bodyPr/>
          <a:lstStyle/>
          <a:p>
            <a:pPr algn="ctr"/>
            <a:r>
              <a:rPr lang="ky-KG" dirty="0"/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267" y="1905000"/>
            <a:ext cx="8561070" cy="29714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9" name="Рисунок 3" descr="1612749388_206-p-goluboi-fon-s-ramkoi-dlya-teksta-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09" y="1643018"/>
            <a:ext cx="9144000" cy="57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1" descr="imgon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9483" r="5505" b="5173"/>
          <a:stretch>
            <a:fillRect/>
          </a:stretch>
        </p:blipFill>
        <p:spPr bwMode="auto">
          <a:xfrm>
            <a:off x="5257800" y="0"/>
            <a:ext cx="2286000" cy="164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5286"/>
            <a:ext cx="2057400" cy="15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41220" y="2828836"/>
            <a:ext cx="9185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b="1" dirty="0"/>
              <a:t> </a:t>
            </a:r>
            <a:endParaRPr lang="ky-KG" b="1" dirty="0" smtClean="0"/>
          </a:p>
          <a:p>
            <a:endParaRPr lang="ky-KG" b="1" dirty="0"/>
          </a:p>
          <a:p>
            <a:endParaRPr lang="ky-KG" b="1" dirty="0" smtClean="0"/>
          </a:p>
          <a:p>
            <a:endParaRPr lang="ky-KG" b="1" dirty="0"/>
          </a:p>
          <a:p>
            <a:endParaRPr lang="ky-KG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9202" y="3048000"/>
            <a:ext cx="898758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2022–2023- окуу жылында </a:t>
            </a:r>
            <a:endParaRPr lang="ky-KG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y-K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 билим берүүчү мектептердин химия предметинин мугалимдери үчүн методикалык сунуштар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5491982"/>
            <a:ext cx="5466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Рыспаева Бактыгүл п.и.к.,  ж.и.к.</a:t>
            </a:r>
          </a:p>
          <a:p>
            <a:pPr algn="ctr"/>
            <a:r>
              <a:rPr lang="ky-K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0555-11-38-15 , эл.дареги: </a:t>
            </a:r>
            <a:r>
              <a:rPr lang="en-US" sz="2800" u="sng" dirty="0">
                <a:hlinkClick r:id="rId6"/>
              </a:rPr>
              <a:t>ryspaeva.baktygul@mail.ru</a:t>
            </a:r>
            <a:r>
              <a:rPr lang="ky-KG" sz="2800" dirty="0"/>
              <a:t> </a:t>
            </a:r>
            <a:endParaRPr lang="ky-K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2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57199"/>
            <a:ext cx="8043849" cy="13067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7790" marR="5080" indent="-85725" algn="ctr">
              <a:lnSpc>
                <a:spcPct val="100000"/>
              </a:lnSpc>
              <a:spcBef>
                <a:spcPts val="110"/>
              </a:spcBef>
              <a:tabLst>
                <a:tab pos="1652905" algn="l"/>
                <a:tab pos="4572000" algn="l"/>
              </a:tabLst>
            </a:pPr>
            <a:r>
              <a:rPr lang="ru-RU" sz="2800" b="1" dirty="0">
                <a:solidFill>
                  <a:srgbClr val="C00000"/>
                </a:solidFill>
              </a:rPr>
              <a:t>ХИМИЯЛЫК БИЛИМ </a:t>
            </a:r>
            <a:r>
              <a:rPr lang="ru-RU" sz="2800" b="1" dirty="0" smtClean="0">
                <a:solidFill>
                  <a:srgbClr val="C00000"/>
                </a:solidFill>
              </a:rPr>
              <a:t>БЕРҮҮНҮН МАЗМУНУН  МОДЕРНИЗАЦИЯЛОО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ОМК 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719856"/>
            <a:ext cx="7739048" cy="3566489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065" marR="273685">
              <a:lnSpc>
                <a:spcPct val="80000"/>
              </a:lnSpc>
              <a:spcBef>
                <a:spcPts val="715"/>
              </a:spcBef>
              <a:tabLst>
                <a:tab pos="356870" algn="l"/>
                <a:tab pos="357505" algn="l"/>
              </a:tabLst>
            </a:pPr>
            <a:r>
              <a:rPr lang="ru-RU" sz="2600" b="1" i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sz="3600" b="1" i="1" spc="-1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Системалык</a:t>
            </a:r>
            <a:r>
              <a:rPr lang="ru-RU" sz="3600" b="1" i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1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структуралык</a:t>
            </a:r>
            <a:r>
              <a:rPr sz="3600" b="1" i="1" spc="-4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мамиле</a:t>
            </a:r>
            <a:r>
              <a:rPr sz="3600" b="1" i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i="1" spc="-10" dirty="0">
                <a:latin typeface="Times New Roman"/>
                <a:cs typeface="Times New Roman"/>
              </a:rPr>
              <a:t>—</a:t>
            </a:r>
            <a:r>
              <a:rPr sz="3600" i="1" spc="-5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бирдиктүү 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педагогикалык</a:t>
            </a:r>
            <a:r>
              <a:rPr sz="3600" spc="3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процессти </a:t>
            </a:r>
            <a:r>
              <a:rPr sz="3600" spc="-15" dirty="0">
                <a:latin typeface="Times New Roman"/>
                <a:cs typeface="Times New Roman"/>
              </a:rPr>
              <a:t>камсыз</a:t>
            </a:r>
            <a:r>
              <a:rPr sz="3600" spc="35" dirty="0">
                <a:latin typeface="Times New Roman"/>
                <a:cs typeface="Times New Roman"/>
              </a:rPr>
              <a:t> </a:t>
            </a:r>
            <a:r>
              <a:rPr sz="3600" spc="-20" dirty="0">
                <a:latin typeface="Times New Roman"/>
                <a:cs typeface="Times New Roman"/>
              </a:rPr>
              <a:t>кылуу</a:t>
            </a:r>
            <a:r>
              <a:rPr sz="3600" spc="7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үчүн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билим </a:t>
            </a:r>
            <a:r>
              <a:rPr sz="3600" spc="-63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берүүнүн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мазмуну</a:t>
            </a:r>
            <a:r>
              <a:rPr sz="3600" spc="90" dirty="0">
                <a:latin typeface="Times New Roman"/>
                <a:cs typeface="Times New Roman"/>
              </a:rPr>
              <a:t> </a:t>
            </a:r>
            <a:r>
              <a:rPr sz="3600" spc="-10" dirty="0" err="1">
                <a:latin typeface="Times New Roman"/>
                <a:cs typeface="Times New Roman"/>
              </a:rPr>
              <a:t>система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25" dirty="0" err="1" smtClean="0">
                <a:latin typeface="Times New Roman"/>
                <a:cs typeface="Times New Roman"/>
              </a:rPr>
              <a:t>катар</a:t>
            </a:r>
            <a:r>
              <a:rPr lang="ru-RU" sz="3600" spc="-25" dirty="0" smtClean="0">
                <a:latin typeface="Times New Roman"/>
                <a:cs typeface="Times New Roman"/>
              </a:rPr>
              <a:t>ы</a:t>
            </a:r>
            <a:r>
              <a:rPr lang="ru-RU" sz="3600" b="1" i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М</a:t>
            </a:r>
            <a:r>
              <a:rPr sz="3600" b="1" i="1" spc="-2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азмундук</a:t>
            </a:r>
            <a:r>
              <a:rPr sz="3600" b="1" i="1" spc="-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10" dirty="0" err="1">
                <a:solidFill>
                  <a:srgbClr val="C00000"/>
                </a:solidFill>
                <a:latin typeface="Times New Roman"/>
                <a:cs typeface="Times New Roman"/>
              </a:rPr>
              <a:t>иш-аракеттик</a:t>
            </a:r>
            <a:r>
              <a:rPr sz="36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i="1" spc="-1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мамиле</a:t>
            </a:r>
            <a:r>
              <a:rPr sz="3600" b="1" i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 smtClean="0">
                <a:latin typeface="Times New Roman"/>
                <a:cs typeface="Times New Roman"/>
              </a:rPr>
              <a:t>—</a:t>
            </a:r>
            <a:r>
              <a:rPr sz="3600" spc="-20" dirty="0" err="1" smtClean="0">
                <a:latin typeface="Times New Roman"/>
                <a:cs typeface="Times New Roman"/>
              </a:rPr>
              <a:t>мугалим</a:t>
            </a:r>
            <a:r>
              <a:rPr sz="3600" spc="110" dirty="0" smtClean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Times New Roman"/>
                <a:cs typeface="Times New Roman"/>
              </a:rPr>
              <a:t>окуучу</a:t>
            </a:r>
            <a:r>
              <a:rPr sz="3600" spc="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менен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бирдиктүү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иш-аракеттик 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15" dirty="0" err="1">
                <a:latin typeface="Times New Roman"/>
                <a:cs typeface="Times New Roman"/>
              </a:rPr>
              <a:t>мамиледе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spc="-25" dirty="0" err="1" smtClean="0">
                <a:latin typeface="Times New Roman"/>
                <a:cs typeface="Times New Roman"/>
              </a:rPr>
              <a:t>болуу</a:t>
            </a:r>
            <a:endParaRPr lang="ru-RU" sz="3600" spc="120" dirty="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80000"/>
              </a:lnSpc>
              <a:spcBef>
                <a:spcPts val="625"/>
              </a:spcBef>
              <a:buFont typeface="Arial MT"/>
              <a:buChar char="•"/>
              <a:tabLst>
                <a:tab pos="356870" algn="l"/>
                <a:tab pos="357505" algn="l"/>
                <a:tab pos="7104380" algn="l"/>
              </a:tabLst>
            </a:pPr>
            <a:endParaRPr lang="ru-RU" sz="2400" spc="-1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71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454" y="179407"/>
            <a:ext cx="7613091" cy="6032421"/>
          </a:xfrm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r>
              <a:rPr lang="ru-RU" alt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8-11 </a:t>
            </a:r>
            <a:r>
              <a:rPr lang="ru-RU" alt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класстар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окуу-методикалык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комплексинин</a:t>
            </a: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структурасы</a:t>
            </a:r>
            <a: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>
                <a:latin typeface="Arial" panose="020B0604020202020204" pitchFamily="34" charset="0"/>
              </a:rPr>
              <a:t/>
            </a:r>
            <a:br>
              <a:rPr lang="ru-RU" altLang="ru-RU" sz="4000" dirty="0">
                <a:latin typeface="Arial" panose="020B0604020202020204" pitchFamily="34" charset="0"/>
              </a:rPr>
            </a:br>
            <a:r>
              <a:rPr lang="ru-RU" altLang="ru-RU" sz="4000" dirty="0" smtClean="0">
                <a:latin typeface="Arial" panose="020B0604020202020204" pitchFamily="34" charset="0"/>
              </a:rPr>
              <a:t>.</a:t>
            </a:r>
            <a:endParaRPr lang="ru-RU" alt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5454" y="6810285"/>
            <a:ext cx="8561070" cy="90377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09800" y="2051025"/>
            <a:ext cx="3733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 err="1"/>
              <a:t>Химиялык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билим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берүүнүн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предметтик</a:t>
            </a:r>
            <a:r>
              <a:rPr lang="ru-RU" altLang="ru-RU" sz="2400" dirty="0"/>
              <a:t> стандарты 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2667794" y="3387712"/>
            <a:ext cx="3086101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alt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программасы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038600" y="3041625"/>
            <a:ext cx="45719" cy="307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flipH="1">
            <a:off x="4165125" y="4454512"/>
            <a:ext cx="45719" cy="269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201081" y="4800599"/>
            <a:ext cx="2514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ОМК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flipH="1">
            <a:off x="4811601" y="5256146"/>
            <a:ext cx="342106" cy="1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021027" y="4789451"/>
            <a:ext cx="2895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alt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китеп</a:t>
            </a:r>
            <a:endParaRPr lang="ru-RU" altLang="ru-RU" sz="2400" dirty="0">
              <a:solidFill>
                <a:srgbClr val="FFFF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8-11 класс</a:t>
            </a:r>
            <a:endParaRPr lang="ru-RU" altLang="ru-RU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65454" y="152400"/>
            <a:ext cx="7613091" cy="6032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r>
              <a:rPr lang="ru-RU" altLang="ru-RU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altLang="ru-RU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altLang="ru-RU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8-11 </a:t>
            </a:r>
            <a:r>
              <a:rPr lang="ru-RU" altLang="ru-RU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класстар</a:t>
            </a:r>
            <a:r>
              <a:rPr lang="ru-RU" altLang="ru-RU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altLang="ru-RU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окуу-методикалык</a:t>
            </a:r>
            <a:r>
              <a:rPr lang="ru-RU" altLang="ru-RU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комплексинин</a:t>
            </a:r>
            <a:r>
              <a:rPr lang="ru-RU" altLang="ru-RU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структурасы</a:t>
            </a:r>
            <a:r>
              <a:rPr lang="ru-RU" altLang="ru-RU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kern="0" dirty="0" smtClean="0"/>
              <a:t/>
            </a:r>
            <a:br>
              <a:rPr lang="ru-RU" altLang="ru-RU" kern="0" dirty="0" smtClean="0"/>
            </a:br>
            <a:r>
              <a:rPr lang="ru-RU" alt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4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kern="0" dirty="0" smtClean="0">
                <a:latin typeface="Arial" panose="020B0604020202020204" pitchFamily="34" charset="0"/>
              </a:rPr>
              <a:t/>
            </a:r>
            <a:br>
              <a:rPr lang="ru-RU" altLang="ru-RU" sz="4000" kern="0" dirty="0" smtClean="0">
                <a:latin typeface="Arial" panose="020B0604020202020204" pitchFamily="34" charset="0"/>
              </a:rPr>
            </a:br>
            <a:r>
              <a:rPr lang="ru-RU" altLang="ru-RU" sz="4000" kern="0" dirty="0" smtClean="0">
                <a:latin typeface="Arial" panose="020B0604020202020204" pitchFamily="34" charset="0"/>
              </a:rPr>
              <a:t>.</a:t>
            </a:r>
            <a:endParaRPr lang="ru-RU" altLang="ru-RU" sz="2400" kern="0" dirty="0"/>
          </a:p>
        </p:txBody>
      </p:sp>
    </p:spTree>
    <p:extLst>
      <p:ext uri="{BB962C8B-B14F-4D97-AF65-F5344CB8AC3E}">
        <p14:creationId xmlns:p14="http://schemas.microsoft.com/office/powerpoint/2010/main" val="35068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454" y="217678"/>
            <a:ext cx="7613091" cy="492443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ky-KG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ky-KG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Кошумча </a:t>
            </a:r>
            <a:r>
              <a:rPr lang="ky-KG" alt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 куралдар</a:t>
            </a:r>
            <a:endParaRPr lang="ky-KG" altLang="ru-RU" sz="4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267" y="1191514"/>
            <a:ext cx="8561070" cy="738663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0600" y="1568355"/>
            <a:ext cx="2057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ru-RU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r>
              <a:rPr lang="ky-KG" altLang="ru-RU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боюнча маселелерди эсептеп чыгаруунун  методикасы </a:t>
            </a:r>
            <a:endParaRPr lang="ky-KG" alt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10200" y="1596351"/>
            <a:ext cx="2438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Мугалимдер үчүн  методикалык </a:t>
            </a:r>
            <a:r>
              <a:rPr lang="ky-KG" alt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колдонмо </a:t>
            </a:r>
            <a:endParaRPr lang="ky-KG" alt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1219200" y="3605593"/>
            <a:ext cx="2057400" cy="1423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Тесттик </a:t>
            </a:r>
            <a:r>
              <a:rPr lang="ky-KG" alt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тапшырмалар жыйнагы</a:t>
            </a:r>
            <a:endParaRPr lang="ky-KG" altLang="ru-RU" sz="2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81600" y="3626065"/>
            <a:ext cx="2362200" cy="1441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y-KG" alt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Химия боюнча Жумушчу дептер</a:t>
            </a:r>
            <a:endParaRPr lang="ky-KG" altLang="ru-RU" sz="2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3374978" y="2330355"/>
            <a:ext cx="1752600" cy="1828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alt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китеп</a:t>
            </a:r>
            <a:endParaRPr lang="ru-RU" altLang="ru-RU" sz="2400" dirty="0">
              <a:solidFill>
                <a:srgbClr val="FFFF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8-11 класс</a:t>
            </a:r>
            <a:endParaRPr lang="ru-RU" altLang="ru-RU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3124200" y="2667000"/>
            <a:ext cx="381000" cy="304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flipV="1">
            <a:off x="4953000" y="2667000"/>
            <a:ext cx="457200" cy="3048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>
            <a:off x="4800600" y="4114800"/>
            <a:ext cx="381000" cy="232167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flipV="1">
            <a:off x="3374978" y="4114800"/>
            <a:ext cx="381000" cy="202597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17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454" y="217678"/>
            <a:ext cx="7613091" cy="1477328"/>
          </a:xfrm>
        </p:spPr>
        <p:txBody>
          <a:bodyPr/>
          <a:lstStyle/>
          <a:p>
            <a:pPr algn="ctr"/>
            <a:r>
              <a:rPr lang="ky-KG" dirty="0">
                <a:solidFill>
                  <a:srgbClr val="C00000"/>
                </a:solidFill>
              </a:rPr>
              <a:t>Сапаттуу окуу китеби - сапаттуу билим берүүнүн булагы. 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267" y="1191514"/>
            <a:ext cx="8561070" cy="3447098"/>
          </a:xfrm>
        </p:spPr>
        <p:txBody>
          <a:bodyPr/>
          <a:lstStyle/>
          <a:p>
            <a:r>
              <a:rPr lang="ky-KG" sz="3200" dirty="0" smtClean="0"/>
              <a:t>Учурда окуу </a:t>
            </a:r>
            <a:r>
              <a:rPr lang="ky-KG" sz="3200" dirty="0"/>
              <a:t>жүктөмүн азайтуу маселесин </a:t>
            </a:r>
            <a:r>
              <a:rPr lang="ky-KG" sz="3200" dirty="0" smtClean="0"/>
              <a:t>STEMдик </a:t>
            </a:r>
            <a:r>
              <a:rPr lang="ky-KG" sz="3200" dirty="0"/>
              <a:t>мамиле  аркылуу б.а. химия окуу китептин мазмунуна тектеш предметтердин ичиндеги бирдей  илимий билим берүүчү темаларды  айкалыштыруу менен	 бирдиктүү билим  системасына алып келүү </a:t>
            </a:r>
            <a:r>
              <a:rPr lang="ky-KG" sz="3200" dirty="0" smtClean="0"/>
              <a:t>аркылуу чечүүгө болот.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22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454" y="217678"/>
            <a:ext cx="7613091" cy="984885"/>
          </a:xfrm>
        </p:spPr>
        <p:txBody>
          <a:bodyPr/>
          <a:lstStyle/>
          <a:p>
            <a:pPr algn="ctr"/>
            <a:r>
              <a:rPr lang="ky-KG" b="1" dirty="0" smtClean="0">
                <a:latin typeface="Times New Roman" pitchFamily="18" charset="0"/>
                <a:cs typeface="Times New Roman" pitchFamily="18" charset="0"/>
              </a:rPr>
              <a:t>Сапаттуу окуу китеби-сапаттуу билим берүүнун булагы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41119"/>
            <a:ext cx="9144000" cy="53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253111"/>
            <a:ext cx="772985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6260" marR="1821814" indent="2540" algn="ctr">
              <a:lnSpc>
                <a:spcPct val="100000"/>
              </a:lnSpc>
              <a:spcBef>
                <a:spcPts val="95"/>
              </a:spcBef>
            </a:pPr>
            <a:r>
              <a:rPr sz="2500" spc="-5" dirty="0" smtClean="0"/>
              <a:t>202</a:t>
            </a:r>
            <a:r>
              <a:rPr lang="ru-RU" sz="2500" spc="-5" dirty="0" smtClean="0"/>
              <a:t>2</a:t>
            </a:r>
            <a:r>
              <a:rPr sz="2500" spc="-5" dirty="0" smtClean="0"/>
              <a:t>/202</a:t>
            </a:r>
            <a:r>
              <a:rPr lang="ru-RU" sz="2500" spc="-5" dirty="0" smtClean="0"/>
              <a:t>3</a:t>
            </a:r>
            <a:r>
              <a:rPr sz="2500" dirty="0" smtClean="0"/>
              <a:t> </a:t>
            </a:r>
            <a:r>
              <a:rPr sz="2500" spc="-15" dirty="0"/>
              <a:t>окуу</a:t>
            </a:r>
            <a:r>
              <a:rPr sz="2500" spc="-5" dirty="0"/>
              <a:t> жылы үчүн </a:t>
            </a:r>
            <a:r>
              <a:rPr sz="2500" dirty="0"/>
              <a:t> </a:t>
            </a:r>
            <a:r>
              <a:rPr sz="2500" spc="-10" dirty="0"/>
              <a:t>ХИМИЯ</a:t>
            </a:r>
            <a:r>
              <a:rPr sz="2500" spc="-30" dirty="0"/>
              <a:t> </a:t>
            </a:r>
            <a:r>
              <a:rPr sz="2500" spc="-20" dirty="0"/>
              <a:t>ОКУУ</a:t>
            </a:r>
            <a:r>
              <a:rPr sz="2500" spc="-35" dirty="0"/>
              <a:t> </a:t>
            </a:r>
            <a:r>
              <a:rPr sz="2500" spc="-5" dirty="0"/>
              <a:t>КИТЕПТЕРИ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sz="2500" spc="-5" dirty="0"/>
              <a:t>Химия</a:t>
            </a:r>
            <a:r>
              <a:rPr sz="2500" spc="5" dirty="0"/>
              <a:t> </a:t>
            </a:r>
            <a:r>
              <a:rPr sz="2500" spc="-5" dirty="0"/>
              <a:t>8</a:t>
            </a:r>
            <a:r>
              <a:rPr sz="2500" dirty="0"/>
              <a:t> </a:t>
            </a:r>
            <a:r>
              <a:rPr sz="2500" spc="-5" dirty="0"/>
              <a:t>(кыргыз,орус,</a:t>
            </a:r>
            <a:r>
              <a:rPr sz="2500" spc="5" dirty="0"/>
              <a:t> </a:t>
            </a:r>
            <a:r>
              <a:rPr sz="2500" spc="-10" dirty="0"/>
              <a:t>өзбек</a:t>
            </a:r>
            <a:r>
              <a:rPr sz="2500" spc="10" dirty="0"/>
              <a:t> </a:t>
            </a:r>
            <a:r>
              <a:rPr sz="2500" spc="-5" dirty="0"/>
              <a:t>тилиндеги </a:t>
            </a:r>
            <a:r>
              <a:rPr sz="2500" spc="-10" dirty="0"/>
              <a:t>мектептер</a:t>
            </a:r>
            <a:r>
              <a:rPr sz="2500" spc="25" dirty="0"/>
              <a:t> </a:t>
            </a:r>
            <a:r>
              <a:rPr sz="2500" spc="-5" dirty="0"/>
              <a:t>үчүн)</a:t>
            </a:r>
            <a:endParaRPr sz="25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5127" y="1600200"/>
            <a:ext cx="3453384" cy="4526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4173" y="1783258"/>
            <a:ext cx="4526280" cy="4160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3359" y="2072639"/>
            <a:ext cx="4526280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7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17678"/>
            <a:ext cx="8229600" cy="633552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268" y="217678"/>
            <a:ext cx="8120278" cy="1107996"/>
          </a:xfrm>
        </p:spPr>
        <p:txBody>
          <a:bodyPr/>
          <a:lstStyle/>
          <a:p>
            <a:pPr algn="ctr"/>
            <a:r>
              <a:rPr lang="ky-KG" sz="3600" b="1" dirty="0" smtClean="0">
                <a:solidFill>
                  <a:srgbClr val="FF0000"/>
                </a:solidFill>
              </a:rPr>
              <a:t>Химиялык эксперимент </a:t>
            </a:r>
            <a:r>
              <a:rPr lang="ky-KG" sz="3600" b="1" dirty="0">
                <a:solidFill>
                  <a:srgbClr val="FF0000"/>
                </a:solidFill>
              </a:rPr>
              <a:t>методун </a:t>
            </a:r>
            <a:r>
              <a:rPr lang="ky-KG" sz="3600" b="1" dirty="0" smtClean="0">
                <a:solidFill>
                  <a:srgbClr val="FF0000"/>
                </a:solidFill>
              </a:rPr>
              <a:t>колдонуу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267" y="1191514"/>
            <a:ext cx="8561070" cy="4555093"/>
          </a:xfrm>
        </p:spPr>
        <p:txBody>
          <a:bodyPr/>
          <a:lstStyle/>
          <a:p>
            <a:pPr algn="just"/>
            <a:r>
              <a:rPr lang="ky-KG" sz="3600" dirty="0" smtClean="0"/>
              <a:t>«</a:t>
            </a:r>
            <a:r>
              <a:rPr lang="ky-KG" sz="3600" dirty="0"/>
              <a:t>Химиялык реакциянын жүрүү шарттары» - деген теманын иштелмеси: </a:t>
            </a:r>
            <a:r>
              <a:rPr lang="ky-KG" sz="3200" dirty="0" smtClean="0"/>
              <a:t>Химия </a:t>
            </a:r>
            <a:r>
              <a:rPr lang="ky-KG" sz="3200" dirty="0"/>
              <a:t>8-кл.: </a:t>
            </a:r>
            <a:r>
              <a:rPr lang="ky-KG" sz="3200" dirty="0" smtClean="0"/>
              <a:t>жалпы билим берүүчү мектептер  үчүн окуу китебине (авт. Рыспаева Б., Молдогазиева С., Байдинов Т. Б.: 2021. карата Мугалимдер </a:t>
            </a:r>
            <a:r>
              <a:rPr lang="ky-KG" sz="3200" dirty="0"/>
              <a:t>үчүн методикалык колдонмо (авт. Молдогазиева С, Рыспаева Б,Б.: Аркус, 2021 -152 б) 49-53 –беттен карап </a:t>
            </a:r>
            <a:r>
              <a:rPr lang="ky-KG" sz="3200" dirty="0" smtClean="0"/>
              <a:t>пайдаланса болот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961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454" y="217678"/>
            <a:ext cx="7613091" cy="1354217"/>
          </a:xfrm>
        </p:spPr>
        <p:txBody>
          <a:bodyPr/>
          <a:lstStyle/>
          <a:p>
            <a:pPr lvl="0" algn="ctr"/>
            <a:r>
              <a:rPr lang="ky-KG" sz="4400" dirty="0" smtClean="0">
                <a:solidFill>
                  <a:srgbClr val="C00000"/>
                </a:solidFill>
              </a:rPr>
              <a:t>Санариптик </a:t>
            </a:r>
            <a:r>
              <a:rPr lang="ky-KG" sz="4400" dirty="0">
                <a:solidFill>
                  <a:srgbClr val="C00000"/>
                </a:solidFill>
              </a:rPr>
              <a:t>технологияларды </a:t>
            </a:r>
            <a:r>
              <a:rPr lang="ky-KG" sz="4400" dirty="0" smtClean="0">
                <a:solidFill>
                  <a:srgbClr val="C00000"/>
                </a:solidFill>
              </a:rPr>
              <a:t>колдонуу 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267" y="1571894"/>
            <a:ext cx="8561070" cy="4510175"/>
          </a:xfrm>
        </p:spPr>
        <p:txBody>
          <a:bodyPr/>
          <a:lstStyle/>
          <a:p>
            <a:pPr algn="ctr"/>
            <a:r>
              <a:rPr lang="ky-KG" sz="3200" dirty="0" smtClean="0"/>
              <a:t>Химия </a:t>
            </a:r>
            <a:r>
              <a:rPr lang="ky-KG" sz="3200" dirty="0"/>
              <a:t>предметин окутууда </a:t>
            </a:r>
            <a:endParaRPr lang="ky-KG" sz="3200" dirty="0" smtClean="0"/>
          </a:p>
          <a:p>
            <a:pPr algn="just"/>
            <a:r>
              <a:rPr lang="ky-KG" sz="3200" dirty="0" smtClean="0"/>
              <a:t>билимдин </a:t>
            </a:r>
            <a:r>
              <a:rPr lang="ky-KG" sz="3200" dirty="0"/>
              <a:t>сапатын </a:t>
            </a:r>
            <a:r>
              <a:rPr lang="ky-KG" sz="3200" dirty="0" smtClean="0"/>
              <a:t>жогорулатуунун бир жолу </a:t>
            </a:r>
            <a:r>
              <a:rPr lang="ky-KG" sz="3200" dirty="0" smtClean="0">
                <a:solidFill>
                  <a:srgbClr val="C00000"/>
                </a:solidFill>
              </a:rPr>
              <a:t>санариптик технология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ky-KG" sz="3200" dirty="0" smtClean="0"/>
              <a:t> 1. «Кислоталардын химиялык касиеттери жана колдонулушу</a:t>
            </a:r>
            <a:r>
              <a:rPr lang="ru-RU" sz="3200" dirty="0" smtClean="0"/>
              <a:t>»</a:t>
            </a:r>
            <a:r>
              <a:rPr lang="ky-KG" sz="3200" dirty="0" smtClean="0"/>
              <a:t>  (авт.Рыспаева Б.С.)   деген темада  өткөн </a:t>
            </a:r>
            <a:r>
              <a:rPr lang="ky-KG" sz="3200" i="1" dirty="0" smtClean="0"/>
              <a:t>онлайн сабак</a:t>
            </a:r>
            <a:r>
              <a:rPr lang="ky-KG" sz="3200" dirty="0" smtClean="0"/>
              <a:t> youtubе каналына жүктөлгөн шилтемеси:</a:t>
            </a:r>
            <a:r>
              <a:rPr lang="ky-KG" sz="3200" i="1" u="sng" dirty="0" smtClean="0">
                <a:hlinkClick r:id="rId3"/>
              </a:rPr>
              <a:t>https://www.youtube.com/watch?v=n8a16milaeUY0uTub</a:t>
            </a:r>
            <a:r>
              <a:rPr lang="ky-KG" sz="3200" i="1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709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454" y="217678"/>
            <a:ext cx="7613091" cy="1107996"/>
          </a:xfrm>
        </p:spPr>
        <p:txBody>
          <a:bodyPr/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Санариптик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технологияны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колдонуу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тажрыйбасы</a:t>
            </a:r>
            <a:r>
              <a:rPr lang="ru-RU" sz="3600" b="1" dirty="0" smtClean="0">
                <a:solidFill>
                  <a:srgbClr val="FF0000"/>
                </a:solidFill>
              </a:rPr>
              <a:t>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267" y="1448784"/>
            <a:ext cx="8561070" cy="7201972"/>
          </a:xfrm>
        </p:spPr>
        <p:txBody>
          <a:bodyPr/>
          <a:lstStyle/>
          <a:p>
            <a:r>
              <a:rPr lang="ru-RU" sz="2400" dirty="0"/>
              <a:t>Х</a:t>
            </a:r>
            <a:r>
              <a:rPr lang="ru-RU" sz="2400" dirty="0" smtClean="0"/>
              <a:t>имия </a:t>
            </a:r>
            <a:r>
              <a:rPr lang="ru-RU" sz="2400" dirty="0" err="1"/>
              <a:t>кабинетинде</a:t>
            </a:r>
            <a:r>
              <a:rPr lang="ru-RU" sz="2400" dirty="0"/>
              <a:t> </a:t>
            </a:r>
            <a:r>
              <a:rPr lang="ru-RU" sz="2400" dirty="0" err="1"/>
              <a:t>иштөөнүн</a:t>
            </a:r>
            <a:r>
              <a:rPr lang="ru-RU" sz="2400" dirty="0"/>
              <a:t> </a:t>
            </a:r>
            <a:r>
              <a:rPr lang="ru-RU" sz="2400" dirty="0" err="1"/>
              <a:t>коопсуздук</a:t>
            </a:r>
            <a:r>
              <a:rPr lang="ru-RU" sz="2400" dirty="0"/>
              <a:t> </a:t>
            </a:r>
            <a:r>
              <a:rPr lang="ru-RU" sz="2400" dirty="0" err="1" smtClean="0"/>
              <a:t>эрежелери</a:t>
            </a:r>
            <a:r>
              <a:rPr lang="ru-RU" sz="2400" dirty="0"/>
              <a:t> </a:t>
            </a:r>
            <a:r>
              <a:rPr lang="ru-RU" sz="2400" dirty="0" smtClean="0"/>
              <a:t>Химия 8-класс авт. </a:t>
            </a:r>
            <a:r>
              <a:rPr lang="ru-RU" sz="2400" dirty="0" err="1" smtClean="0"/>
              <a:t>Рыспаева</a:t>
            </a:r>
            <a:r>
              <a:rPr lang="ru-RU" sz="2400" dirty="0" smtClean="0"/>
              <a:t> Б. </a:t>
            </a:r>
            <a:r>
              <a:rPr lang="ru-RU" sz="2400" dirty="0" err="1" smtClean="0"/>
              <a:t>ж.б</a:t>
            </a:r>
            <a:r>
              <a:rPr lang="ru-RU" sz="2400" dirty="0" smtClean="0"/>
              <a:t>.) </a:t>
            </a:r>
          </a:p>
          <a:p>
            <a:r>
              <a:rPr lang="en-US" sz="2400" dirty="0"/>
              <a:t>https://www.youtube.com/watch?v=MO5heRjgP2w</a:t>
            </a:r>
            <a:r>
              <a:rPr lang="ru-RU" sz="2400" dirty="0" smtClean="0"/>
              <a:t> </a:t>
            </a:r>
          </a:p>
          <a:p>
            <a:pPr algn="ctr"/>
            <a:r>
              <a:rPr lang="ky-KG" sz="2400" dirty="0" smtClean="0">
                <a:solidFill>
                  <a:srgbClr val="C00000"/>
                </a:solidFill>
              </a:rPr>
              <a:t>Электрондук ресурстар </a:t>
            </a:r>
          </a:p>
          <a:p>
            <a:pPr algn="ctr"/>
            <a:r>
              <a:rPr lang="ky-KG" sz="2400" dirty="0" smtClean="0"/>
              <a:t>Химиялык </a:t>
            </a:r>
            <a:r>
              <a:rPr lang="ky-KG" sz="2400" dirty="0"/>
              <a:t>байланыштардын </a:t>
            </a:r>
            <a:r>
              <a:rPr lang="ky-KG" sz="2400" dirty="0" smtClean="0"/>
              <a:t>түрлөрү</a:t>
            </a:r>
            <a:endParaRPr lang="ky-KG" sz="2400" dirty="0"/>
          </a:p>
          <a:p>
            <a:pPr algn="ctr"/>
            <a:r>
              <a:rPr lang="ky-KG" sz="2400" dirty="0"/>
              <a:t> - коваленттик уюлсуз байланыш </a:t>
            </a:r>
          </a:p>
          <a:p>
            <a:pPr marL="457200" indent="-457200" algn="ctr">
              <a:buFontTx/>
              <a:buChar char="-"/>
            </a:pPr>
            <a:r>
              <a:rPr lang="ky-KG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коваленттик уюлдуу байланыш</a:t>
            </a:r>
          </a:p>
          <a:p>
            <a:pPr marL="571500" indent="-571500" algn="ctr">
              <a:buFontTx/>
              <a:buChar char="-"/>
            </a:pPr>
            <a:r>
              <a:rPr lang="ky-KG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иондук байланыш ж.б. </a:t>
            </a:r>
          </a:p>
          <a:p>
            <a:pPr marL="571500" indent="-571500" algn="ctr">
              <a:buFontTx/>
              <a:buChar char="-"/>
            </a:pPr>
            <a:r>
              <a:rPr lang="ky-KG" sz="2400" dirty="0">
                <a:solidFill>
                  <a:srgbClr val="C00000"/>
                </a:solidFill>
              </a:rPr>
              <a:t>Кыргыз билим берүү академиясынын </a:t>
            </a:r>
            <a:r>
              <a:rPr lang="ky-KG" sz="2400" dirty="0" smtClean="0">
                <a:solidFill>
                  <a:srgbClr val="C00000"/>
                </a:solidFill>
              </a:rPr>
              <a:t> сайтында шилтемеси (https</a:t>
            </a:r>
            <a:r>
              <a:rPr lang="ky-KG" sz="2400" dirty="0">
                <a:solidFill>
                  <a:srgbClr val="C00000"/>
                </a:solidFill>
              </a:rPr>
              <a:t>://www. kao. кg) </a:t>
            </a:r>
            <a:endParaRPr lang="ky-KG" sz="2400" dirty="0" smtClean="0"/>
          </a:p>
          <a:p>
            <a:pPr marL="571500" indent="-571500" algn="ctr">
              <a:buFontTx/>
              <a:buChar char="-"/>
            </a:pPr>
            <a:r>
              <a:rPr lang="ky-KG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Химия 10-класс окуу китебине авт. Кузнецова Л. М. электрондук коштоо шилтемеси </a:t>
            </a:r>
            <a:r>
              <a:rPr lang="en-US" sz="2400" dirty="0" smtClean="0">
                <a:solidFill>
                  <a:srgbClr val="C00000"/>
                </a:solidFill>
              </a:rPr>
              <a:t>https</a:t>
            </a:r>
            <a:r>
              <a:rPr lang="en-US" sz="2400" dirty="0">
                <a:solidFill>
                  <a:srgbClr val="C00000"/>
                </a:solidFill>
              </a:rPr>
              <a:t>://drive.google.com/drive/mobile/folders/1U9mhVWBLRmYknGd6XIPoeol9AcahLbI2</a:t>
            </a:r>
          </a:p>
          <a:p>
            <a:pPr marL="571500" indent="-571500" algn="ctr">
              <a:buFontTx/>
              <a:buChar char="-"/>
            </a:pPr>
            <a:endParaRPr lang="ky-KG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71500" indent="-571500" algn="ctr">
              <a:buFontTx/>
              <a:buChar char="-"/>
            </a:pPr>
            <a:endParaRPr lang="ky-KG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2319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Министерство\презентации\Фоны для презентаций разные\Школьные фоны\1 фон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28625" y="928688"/>
            <a:ext cx="8229600" cy="121443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alt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Дүйнөнүн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өзгөрүшү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өзүм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кошо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өзгөрөм</a:t>
            </a:r>
            <a:endParaRPr lang="ru-RU" alt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9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633035"/>
            <a:ext cx="84296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STEM</a:t>
            </a:r>
            <a:r>
              <a:rPr lang="ky-KG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сапаттуу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y-KG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билим берүүнүн жолу катары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s://images.kaplanco.com/images/content/STEM/STEMhead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STEM - Science, Technology, Engineering, and Mathematic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85992"/>
            <a:ext cx="8858312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9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267" y="1951863"/>
            <a:ext cx="8885733" cy="4985980"/>
          </a:xfrm>
        </p:spPr>
        <p:txBody>
          <a:bodyPr/>
          <a:lstStyle/>
          <a:p>
            <a:pPr algn="ctr"/>
            <a:r>
              <a:rPr lang="ru-RU" sz="3200" cap="all" dirty="0">
                <a:solidFill>
                  <a:srgbClr val="FF0000"/>
                </a:solidFill>
              </a:rPr>
              <a:t>БИЛИМ БЕРҮҮ </a:t>
            </a:r>
            <a:r>
              <a:rPr lang="ru-RU" cap="all" dirty="0">
                <a:solidFill>
                  <a:srgbClr val="FF0000"/>
                </a:solidFill>
              </a:rPr>
              <a:t>– </a:t>
            </a:r>
            <a:r>
              <a:rPr lang="ru-RU" cap="all" dirty="0" smtClean="0">
                <a:solidFill>
                  <a:srgbClr val="FF0000"/>
                </a:solidFill>
              </a:rPr>
              <a:t>                       </a:t>
            </a:r>
            <a:r>
              <a:rPr lang="ru-RU" sz="2800" cap="all" dirty="0" smtClean="0">
                <a:solidFill>
                  <a:srgbClr val="FF0000"/>
                </a:solidFill>
              </a:rPr>
              <a:t>ТЕХНОЛОГИЯЛЫК </a:t>
            </a:r>
            <a:r>
              <a:rPr lang="ru-RU" sz="2800" cap="all" dirty="0">
                <a:solidFill>
                  <a:srgbClr val="FF0000"/>
                </a:solidFill>
              </a:rPr>
              <a:t>ӨНҮГҮҮ </a:t>
            </a:r>
            <a:r>
              <a:rPr lang="ru-RU" sz="2800" cap="all" dirty="0" smtClean="0">
                <a:solidFill>
                  <a:srgbClr val="FF0000"/>
                </a:solidFill>
              </a:rPr>
              <a:t>ЖОЛУ</a:t>
            </a:r>
          </a:p>
          <a:p>
            <a:pPr algn="ctr"/>
            <a:r>
              <a:rPr lang="en-US" sz="3600" b="0" dirty="0">
                <a:solidFill>
                  <a:srgbClr val="C00000"/>
                </a:solidFill>
              </a:rPr>
              <a:t>STEM </a:t>
            </a:r>
            <a:r>
              <a:rPr lang="en-US" sz="3600" b="0" dirty="0"/>
              <a:t>– (science, technology, engineering and mathematics) </a:t>
            </a:r>
            <a:r>
              <a:rPr lang="ru-RU" sz="3600" b="0" dirty="0" err="1"/>
              <a:t>деген</a:t>
            </a:r>
            <a:r>
              <a:rPr lang="ru-RU" sz="3600" b="0" dirty="0"/>
              <a:t> </a:t>
            </a:r>
            <a:r>
              <a:rPr lang="ru-RU" sz="3600" b="0" dirty="0" err="1"/>
              <a:t>аталыш</a:t>
            </a:r>
            <a:r>
              <a:rPr lang="ru-RU" sz="3600" b="0" dirty="0"/>
              <a:t> </a:t>
            </a:r>
            <a:r>
              <a:rPr lang="ru-RU" sz="3600" b="0" dirty="0" err="1">
                <a:solidFill>
                  <a:srgbClr val="C00000"/>
                </a:solidFill>
              </a:rPr>
              <a:t>илим</a:t>
            </a:r>
            <a:r>
              <a:rPr lang="ru-RU" sz="3600" b="0" dirty="0">
                <a:solidFill>
                  <a:srgbClr val="C00000"/>
                </a:solidFill>
              </a:rPr>
              <a:t>, технология, инженерия </a:t>
            </a:r>
            <a:r>
              <a:rPr lang="ru-RU" sz="3600" b="0" dirty="0" err="1">
                <a:solidFill>
                  <a:srgbClr val="C00000"/>
                </a:solidFill>
              </a:rPr>
              <a:t>жана</a:t>
            </a:r>
            <a:r>
              <a:rPr lang="ru-RU" sz="3600" b="0" dirty="0">
                <a:solidFill>
                  <a:srgbClr val="C00000"/>
                </a:solidFill>
              </a:rPr>
              <a:t> математика</a:t>
            </a:r>
            <a:r>
              <a:rPr lang="ru-RU" sz="3600" b="0" dirty="0"/>
              <a:t> </a:t>
            </a:r>
            <a:r>
              <a:rPr lang="ru-RU" sz="3600" b="0" dirty="0" err="1"/>
              <a:t>деген</a:t>
            </a:r>
            <a:r>
              <a:rPr lang="ru-RU" sz="3600" b="0" dirty="0"/>
              <a:t> </a:t>
            </a:r>
            <a:r>
              <a:rPr lang="ru-RU" sz="3600" b="0" dirty="0" err="1"/>
              <a:t>сөздөрдүн</a:t>
            </a:r>
            <a:r>
              <a:rPr lang="ru-RU" sz="3600" b="0" dirty="0"/>
              <a:t> </a:t>
            </a:r>
            <a:r>
              <a:rPr lang="ru-RU" sz="3600" b="0" dirty="0" err="1"/>
              <a:t>англисче</a:t>
            </a:r>
            <a:r>
              <a:rPr lang="ru-RU" sz="3600" b="0" dirty="0"/>
              <a:t> </a:t>
            </a:r>
            <a:r>
              <a:rPr lang="ru-RU" sz="3600" b="0" dirty="0" err="1"/>
              <a:t>аталышынын</a:t>
            </a:r>
            <a:r>
              <a:rPr lang="ru-RU" sz="3600" b="0" dirty="0"/>
              <a:t> баш </a:t>
            </a:r>
            <a:r>
              <a:rPr lang="ru-RU" sz="3600" b="0" dirty="0" err="1"/>
              <a:t>тамгаларынан</a:t>
            </a:r>
            <a:r>
              <a:rPr lang="ru-RU" sz="3600" b="0" dirty="0"/>
              <a:t> </a:t>
            </a:r>
            <a:r>
              <a:rPr lang="ru-RU" sz="3600" b="0" dirty="0" err="1"/>
              <a:t>куралган</a:t>
            </a:r>
            <a:endParaRPr lang="ru-RU" sz="3600" dirty="0"/>
          </a:p>
          <a:p>
            <a:pPr algn="ctr"/>
            <a:r>
              <a:rPr lang="ru-RU" sz="2800" cap="all" dirty="0"/>
              <a:t/>
            </a:r>
            <a:br>
              <a:rPr lang="ru-RU" sz="2800" cap="all" dirty="0"/>
            </a:br>
            <a:endParaRPr lang="ru-RU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6952437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Roboto"/>
              </a:rPr>
              <a:t>STEM билим берүү деген эмне?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Roboto"/>
              </a:rPr>
              <a:t>  </a:t>
            </a:r>
            <a:endParaRPr kumimoji="0" lang="ru-RU" altLang="ru-RU" sz="221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Roboto"/>
            </a:endParaRPr>
          </a:p>
        </p:txBody>
      </p:sp>
      <p:pic>
        <p:nvPicPr>
          <p:cNvPr id="1026" name="Picture 2" descr="STEM – БИЛИМ БЕРҮҮ – ТЕХНОЛОГИЯЛЫК ӨНҮГҮҮ ЖОЛ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0"/>
            <a:ext cx="9101136" cy="19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65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001000" cy="10077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34290" algn="ctr">
              <a:lnSpc>
                <a:spcPct val="100000"/>
              </a:lnSpc>
              <a:spcBef>
                <a:spcPts val="105"/>
              </a:spcBef>
            </a:pP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Химиялык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билим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бер</a:t>
            </a:r>
            <a:r>
              <a:rPr lang="ky-KG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үүдө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структуралык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жана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мазмундук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өзгөрүү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табигый-илимий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сабаттуулукка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жетишүү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-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билим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бер</a:t>
            </a:r>
            <a:r>
              <a:rPr lang="ky-KG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үүнүн сапатын көтөрүүнүн бир жолу</a:t>
            </a:r>
          </a:p>
          <a:p>
            <a:pPr marL="45720" marR="34290" algn="ctr">
              <a:lnSpc>
                <a:spcPct val="100000"/>
              </a:lnSpc>
              <a:spcBef>
                <a:spcPts val="105"/>
              </a:spcBef>
            </a:pPr>
            <a:r>
              <a:rPr lang="ky-K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Табигый-илимий сабаттуулук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PISA-2025)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ky-K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табигый-илимий билимдерди пайдалануу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көйгөйлөрдү  таба билүү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ky-K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курчап турган дүйнөнү өзгөрүүлөрдү түшүнүү  </a:t>
            </a:r>
          </a:p>
          <a:p>
            <a:pPr marL="457200" indent="-457200">
              <a:buFontTx/>
              <a:buChar char="-"/>
            </a:pPr>
            <a:r>
              <a:rPr lang="ky-K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 баласынын иш аракети боюнча  туура чечимдерди  кабыл алуу  </a:t>
            </a:r>
          </a:p>
          <a:p>
            <a:pPr marL="457200" indent="-457200">
              <a:buFontTx/>
              <a:buChar char="-"/>
            </a:pPr>
            <a:r>
              <a:rPr lang="ky-K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негиздүү жыйынтык чыгара </a:t>
            </a:r>
            <a:r>
              <a:rPr lang="ky-K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билүүсү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>
                <a:latin typeface="Arial" panose="020B0604020202020204" pitchFamily="34" charset="0"/>
              </a:rPr>
              <a:t/>
            </a:r>
            <a:br>
              <a:rPr lang="ru-RU" altLang="ru-RU" sz="4400" dirty="0">
                <a:latin typeface="Arial" panose="020B0604020202020204" pitchFamily="34" charset="0"/>
              </a:rPr>
            </a:br>
            <a:r>
              <a:rPr lang="ru-RU" altLang="ru-RU" sz="4400" dirty="0">
                <a:latin typeface="Arial" panose="020B0604020202020204" pitchFamily="34" charset="0"/>
              </a:rPr>
              <a:t>.</a:t>
            </a:r>
            <a:endParaRPr lang="ru-RU" sz="2800" b="1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endParaRPr lang="ru-RU" sz="40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endParaRPr lang="ru-RU" sz="4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671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256" y="152399"/>
            <a:ext cx="7613091" cy="1050163"/>
          </a:xfrm>
        </p:spPr>
        <p:txBody>
          <a:bodyPr/>
          <a:lstStyle/>
          <a:p>
            <a:pPr algn="ctr"/>
            <a:r>
              <a:rPr lang="ky-KG" b="1" dirty="0">
                <a:solidFill>
                  <a:srgbClr val="C00000"/>
                </a:solidFill>
              </a:rPr>
              <a:t>Химия мугалимдеринин</a:t>
            </a:r>
            <a:r>
              <a:rPr lang="ky-KG" dirty="0">
                <a:solidFill>
                  <a:srgbClr val="C00000"/>
                </a:solidFill>
              </a:rPr>
              <a:t> </a:t>
            </a:r>
            <a:r>
              <a:rPr lang="ky-KG" b="1" dirty="0" smtClean="0">
                <a:solidFill>
                  <a:srgbClr val="C00000"/>
                </a:solidFill>
              </a:rPr>
              <a:t>кеңешмесинде</a:t>
            </a:r>
            <a:r>
              <a:rPr lang="ky-KG" dirty="0" smtClean="0">
                <a:solidFill>
                  <a:srgbClr val="C00000"/>
                </a:solidFill>
              </a:rPr>
              <a:t> </a:t>
            </a:r>
            <a:r>
              <a:rPr lang="ky-KG" b="1" dirty="0">
                <a:solidFill>
                  <a:srgbClr val="C00000"/>
                </a:solidFill>
              </a:rPr>
              <a:t>төмөнкү маселелерди</a:t>
            </a:r>
            <a:r>
              <a:rPr lang="ky-KG" dirty="0">
                <a:solidFill>
                  <a:srgbClr val="C00000"/>
                </a:solidFill>
              </a:rPr>
              <a:t> </a:t>
            </a:r>
            <a:r>
              <a:rPr lang="ky-KG" b="1" dirty="0" smtClean="0">
                <a:solidFill>
                  <a:srgbClr val="C00000"/>
                </a:solidFill>
              </a:rPr>
              <a:t>талкуулоо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267" y="1202563"/>
            <a:ext cx="8561070" cy="5232202"/>
          </a:xfrm>
        </p:spPr>
        <p:txBody>
          <a:bodyPr/>
          <a:lstStyle/>
          <a:p>
            <a:pPr lvl="0" algn="ctr"/>
            <a:r>
              <a:rPr lang="en-US" sz="3200" dirty="0" smtClean="0"/>
              <a:t>- </a:t>
            </a:r>
            <a:r>
              <a:rPr lang="ky-KG" sz="2800" b="0" dirty="0" smtClean="0"/>
              <a:t>Химияны </a:t>
            </a:r>
            <a:r>
              <a:rPr lang="ky-KG" sz="2800" b="0" dirty="0"/>
              <a:t>окутуудагы учурдагы </a:t>
            </a:r>
            <a:r>
              <a:rPr lang="ky-KG" sz="2800" b="0" dirty="0" smtClean="0"/>
              <a:t>маселелер </a:t>
            </a:r>
            <a:endParaRPr lang="ru-RU" sz="2800" b="0" dirty="0"/>
          </a:p>
          <a:p>
            <a:pPr lvl="0" algn="ctr"/>
            <a:r>
              <a:rPr lang="ky-KG" sz="2800" b="0" dirty="0" smtClean="0"/>
              <a:t>- </a:t>
            </a:r>
            <a:r>
              <a:rPr lang="ky-KG" sz="2800" b="0" dirty="0"/>
              <a:t>Ж</a:t>
            </a:r>
            <a:r>
              <a:rPr lang="ky-KG" sz="2800" b="0" dirty="0" smtClean="0"/>
              <a:t>аңы мазмундагы «Окуу-методикалык комплекстер» менен </a:t>
            </a:r>
            <a:r>
              <a:rPr lang="ky-KG" sz="2800" b="0" dirty="0"/>
              <a:t>иш алып </a:t>
            </a:r>
            <a:r>
              <a:rPr lang="ky-KG" sz="2800" b="0" dirty="0" smtClean="0"/>
              <a:t>баруу</a:t>
            </a:r>
            <a:endParaRPr lang="ru-RU" sz="2800" b="0" dirty="0"/>
          </a:p>
          <a:p>
            <a:pPr marL="457200" indent="-457200" algn="ctr">
              <a:buFontTx/>
              <a:buChar char="-"/>
            </a:pPr>
            <a:r>
              <a:rPr lang="ky-KG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Химия предмети боюнча 2025-жылы өткөрүлүүчү мектеп окуучулардын жетишкендиктерин эл аралык баалоо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ky-KG" sz="2800" dirty="0" smtClean="0">
                <a:solidFill>
                  <a:srgbClr val="C00000"/>
                </a:solidFill>
              </a:rPr>
              <a:t>PISA </a:t>
            </a:r>
            <a:r>
              <a:rPr lang="ky-KG" sz="2800" dirty="0">
                <a:solidFill>
                  <a:srgbClr val="C00000"/>
                </a:solidFill>
              </a:rPr>
              <a:t>-</a:t>
            </a:r>
            <a:r>
              <a:rPr lang="ky-KG" sz="2800" dirty="0" smtClean="0">
                <a:solidFill>
                  <a:srgbClr val="C00000"/>
                </a:solidFill>
              </a:rPr>
              <a:t>2025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  <a:r>
              <a:rPr lang="ky-KG" sz="2800" b="0" dirty="0" smtClean="0"/>
              <a:t> </a:t>
            </a:r>
            <a:endParaRPr lang="ky-KG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ky-KG" sz="2800" b="0" dirty="0" smtClean="0"/>
              <a:t>- Тектеш предметтин мазмунуна ылайык материалдарды айкалыштырып STEMдик </a:t>
            </a:r>
            <a:r>
              <a:rPr lang="ky-KG" sz="2800" b="0" dirty="0"/>
              <a:t>окутууну ишке </a:t>
            </a:r>
            <a:r>
              <a:rPr lang="ky-KG" sz="2800" b="0" dirty="0" smtClean="0"/>
              <a:t>ашыруу</a:t>
            </a:r>
            <a:r>
              <a:rPr lang="en-US" sz="2800" b="0" dirty="0" smtClean="0"/>
              <a:t>.</a:t>
            </a:r>
            <a:r>
              <a:rPr lang="ky-KG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ru-RU" sz="2800" b="0" dirty="0"/>
          </a:p>
          <a:p>
            <a:pPr marL="457200" lvl="0" indent="-457200" algn="ctr">
              <a:buFontTx/>
              <a:buChar char="-"/>
            </a:pPr>
            <a:r>
              <a:rPr lang="ky-KG" sz="2800" b="0" dirty="0" smtClean="0"/>
              <a:t>Санариптик </a:t>
            </a:r>
            <a:r>
              <a:rPr lang="ky-KG" sz="2800" b="0" dirty="0"/>
              <a:t>окутууну ишке </a:t>
            </a:r>
            <a:r>
              <a:rPr lang="ky-KG" sz="2800" b="0" dirty="0" smtClean="0"/>
              <a:t>ашыруу</a:t>
            </a:r>
            <a:endParaRPr lang="en-US" sz="2800" b="0" dirty="0" smtClean="0"/>
          </a:p>
          <a:p>
            <a:pPr marL="457200" lvl="0" indent="-457200" algn="ctr">
              <a:buFontTx/>
              <a:buChar char="-"/>
            </a:pPr>
            <a:r>
              <a:rPr lang="ky-KG" sz="2800" dirty="0">
                <a:solidFill>
                  <a:srgbClr val="C00000"/>
                </a:solidFill>
              </a:rPr>
              <a:t>Химия предметин тереңдетип жана профилдик окутуу </a:t>
            </a:r>
            <a:r>
              <a:rPr lang="ky-KG" sz="2800" dirty="0" smtClean="0">
                <a:solidFill>
                  <a:srgbClr val="C00000"/>
                </a:solidFill>
              </a:rPr>
              <a:t>маселелери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5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454" y="217678"/>
            <a:ext cx="7613091" cy="1969770"/>
          </a:xfrm>
        </p:spPr>
        <p:txBody>
          <a:bodyPr/>
          <a:lstStyle/>
          <a:p>
            <a:pPr algn="ctr"/>
            <a:r>
              <a:rPr lang="ky-KG" b="1" dirty="0">
                <a:solidFill>
                  <a:srgbClr val="C00000"/>
                </a:solidFill>
              </a:rPr>
              <a:t>2022/2023 окуу жылында боюнча </a:t>
            </a:r>
            <a:r>
              <a:rPr lang="ky-KG" b="1" dirty="0" smtClean="0">
                <a:solidFill>
                  <a:srgbClr val="C00000"/>
                </a:solidFill>
              </a:rPr>
              <a:t>колдо-нууга </a:t>
            </a:r>
            <a:r>
              <a:rPr lang="ky-KG" b="1" dirty="0">
                <a:solidFill>
                  <a:srgbClr val="C00000"/>
                </a:solidFill>
              </a:rPr>
              <a:t>сунуш кылынуучу нормативдик </a:t>
            </a:r>
            <a:r>
              <a:rPr lang="ky-KG" b="1" dirty="0" smtClean="0">
                <a:solidFill>
                  <a:srgbClr val="C00000"/>
                </a:solidFill>
              </a:rPr>
              <a:t>документтер 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267" y="1676400"/>
            <a:ext cx="8657134" cy="5170646"/>
          </a:xfrm>
        </p:spPr>
        <p:txBody>
          <a:bodyPr/>
          <a:lstStyle/>
          <a:p>
            <a:r>
              <a:rPr lang="ky-KG" sz="2800" dirty="0"/>
              <a:t> </a:t>
            </a:r>
            <a:r>
              <a:rPr lang="ky-KG" sz="2800" dirty="0" smtClean="0"/>
              <a:t>1. 2021-2040-жылдарда </a:t>
            </a:r>
            <a:r>
              <a:rPr lang="ky-KG" sz="2800" dirty="0"/>
              <a:t>Кыргыз Республикасында Билим берүүнү өнүктүрүү </a:t>
            </a:r>
            <a:r>
              <a:rPr lang="ky-KG" sz="2800" dirty="0" smtClean="0"/>
              <a:t>программасы (Кыргыз </a:t>
            </a:r>
            <a:r>
              <a:rPr lang="ky-KG" sz="2800" dirty="0"/>
              <a:t>өкмөтүнүн токтому </a:t>
            </a:r>
            <a:r>
              <a:rPr lang="ky-KG" sz="2800" dirty="0" smtClean="0"/>
              <a:t>2021-жыл 4-май </a:t>
            </a:r>
            <a:r>
              <a:rPr lang="ky-KG" sz="2800" dirty="0"/>
              <a:t>№</a:t>
            </a:r>
            <a:r>
              <a:rPr lang="ky-KG" sz="2800" dirty="0" smtClean="0"/>
              <a:t>200 протокол)    </a:t>
            </a:r>
            <a:r>
              <a:rPr lang="ky-KG" sz="2800" dirty="0" smtClean="0">
                <a:solidFill>
                  <a:srgbClr val="FF0000"/>
                </a:solidFill>
              </a:rPr>
              <a:t>2.Кыргыз </a:t>
            </a:r>
            <a:r>
              <a:rPr lang="ky-KG" sz="2800" dirty="0">
                <a:solidFill>
                  <a:srgbClr val="FF0000"/>
                </a:solidFill>
              </a:rPr>
              <a:t>Республикасынын  жалпы билим берүүнүн мамлекеттик билим берүү стандарты </a:t>
            </a:r>
            <a:r>
              <a:rPr lang="ky-KG" sz="2800" dirty="0"/>
              <a:t>(Кыргыз республикасынын министрлер кабинети 2022-жылдын </a:t>
            </a:r>
            <a:r>
              <a:rPr lang="ky-KG" sz="2800" dirty="0" smtClean="0"/>
              <a:t>22-июль, </a:t>
            </a:r>
            <a:r>
              <a:rPr lang="ky-KG" sz="2800" dirty="0"/>
              <a:t>№393  токтому</a:t>
            </a:r>
            <a:r>
              <a:rPr lang="ky-KG" sz="2800" dirty="0" smtClean="0"/>
              <a:t>) </a:t>
            </a:r>
            <a:endParaRPr lang="ky-KG" sz="2800" dirty="0"/>
          </a:p>
          <a:p>
            <a:pPr algn="just"/>
            <a:r>
              <a:rPr lang="ky-KG" sz="2800" dirty="0" smtClean="0">
                <a:solidFill>
                  <a:srgbClr val="C00000"/>
                </a:solidFill>
              </a:rPr>
              <a:t>3.   </a:t>
            </a:r>
            <a:r>
              <a:rPr lang="ky-KG" sz="2800" dirty="0">
                <a:solidFill>
                  <a:srgbClr val="C00000"/>
                </a:solidFill>
              </a:rPr>
              <a:t>Жалпы билим берүүчү уюмдардын химия боюнча 8-11- класстар үчүн программа </a:t>
            </a:r>
            <a:r>
              <a:rPr lang="ky-KG" sz="2800" dirty="0"/>
              <a:t>Б</a:t>
            </a:r>
            <a:r>
              <a:rPr lang="ky-KG" sz="2800" dirty="0" smtClean="0"/>
              <a:t>.:2022 </a:t>
            </a:r>
            <a:r>
              <a:rPr lang="ru-RU" sz="2800" dirty="0" smtClean="0"/>
              <a:t> </a:t>
            </a:r>
            <a:r>
              <a:rPr lang="ky-KG" sz="2800" dirty="0" smtClean="0"/>
              <a:t> </a:t>
            </a:r>
            <a:r>
              <a:rPr lang="ky-KG" sz="2800" dirty="0"/>
              <a:t>(сайт https:</a:t>
            </a:r>
            <a:r>
              <a:rPr lang="ru-RU" sz="2800" dirty="0"/>
              <a:t> // </a:t>
            </a:r>
            <a:r>
              <a:rPr lang="en-US" sz="2800" dirty="0"/>
              <a:t>www. K</a:t>
            </a:r>
            <a:r>
              <a:rPr lang="ky-KG" sz="2800" dirty="0"/>
              <a:t>ao.kg. Стандарттар жана  программалар бөлүмү</a:t>
            </a:r>
            <a:r>
              <a:rPr lang="ky-KG" sz="2800" dirty="0" smtClean="0"/>
              <a:t>)</a:t>
            </a:r>
            <a:endParaRPr lang="ru-RU" sz="2800" dirty="0"/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41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454" y="217678"/>
            <a:ext cx="7613091" cy="984885"/>
          </a:xfrm>
        </p:spPr>
        <p:txBody>
          <a:bodyPr/>
          <a:lstStyle/>
          <a:p>
            <a:pPr algn="ctr"/>
            <a:r>
              <a:rPr lang="ky-KG" b="1" dirty="0" smtClean="0">
                <a:solidFill>
                  <a:srgbClr val="C00000"/>
                </a:solidFill>
              </a:rPr>
              <a:t>2022-2023 окуу жылы үчүн </a:t>
            </a:r>
            <a:br>
              <a:rPr lang="ky-KG" b="1" dirty="0" smtClean="0">
                <a:solidFill>
                  <a:srgbClr val="C00000"/>
                </a:solidFill>
              </a:rPr>
            </a:br>
            <a:r>
              <a:rPr lang="ky-KG" b="1" dirty="0" smtClean="0">
                <a:solidFill>
                  <a:srgbClr val="C00000"/>
                </a:solidFill>
              </a:rPr>
              <a:t>Окуу китептер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267" y="1191514"/>
            <a:ext cx="8561070" cy="5539978"/>
          </a:xfrm>
        </p:spPr>
        <p:txBody>
          <a:bodyPr/>
          <a:lstStyle/>
          <a:p>
            <a:pPr marL="514350" lvl="0" indent="-514350">
              <a:buAutoNum type="arabicPeriod"/>
            </a:pPr>
            <a:r>
              <a:rPr lang="ky-KG" sz="2400" dirty="0" smtClean="0"/>
              <a:t>Рыспаева </a:t>
            </a:r>
            <a:r>
              <a:rPr lang="ky-KG" sz="2400" dirty="0"/>
              <a:t>Б. , Молдогазиева С., Байдинов Т. Химия 8-класс жалпы билим берүүчү </a:t>
            </a:r>
            <a:r>
              <a:rPr lang="ky-KG" sz="2400" dirty="0" smtClean="0"/>
              <a:t>мектептери </a:t>
            </a:r>
            <a:r>
              <a:rPr lang="ky-KG" sz="2400" dirty="0"/>
              <a:t>үчүн окуу китеби Б.: </a:t>
            </a:r>
            <a:r>
              <a:rPr lang="ky-KG" sz="2400" dirty="0" smtClean="0"/>
              <a:t>2021. 264 б</a:t>
            </a:r>
          </a:p>
          <a:p>
            <a:pPr lvl="0"/>
            <a:r>
              <a:rPr lang="ky-KG" sz="2400" dirty="0" smtClean="0"/>
              <a:t> 2. Кудайбергенов </a:t>
            </a:r>
            <a:r>
              <a:rPr lang="ky-KG" sz="2400" dirty="0"/>
              <a:t>Т. , Рыспаева Б. Асанов. Ү. Химия. жалпы билим берүүчү мектеп 9-класс үчүн окуу китеби. </a:t>
            </a:r>
            <a:r>
              <a:rPr lang="ky-KG" sz="2400" dirty="0" smtClean="0"/>
              <a:t>Б.: Билим </a:t>
            </a:r>
            <a:r>
              <a:rPr lang="ky-KG" sz="2400" dirty="0"/>
              <a:t>компьютер, </a:t>
            </a:r>
            <a:r>
              <a:rPr lang="ky-KG" sz="2400" dirty="0" smtClean="0"/>
              <a:t>2015</a:t>
            </a:r>
            <a:endParaRPr lang="ru-RU" sz="2400" dirty="0"/>
          </a:p>
          <a:p>
            <a:r>
              <a:rPr lang="ky-KG" sz="2400" dirty="0"/>
              <a:t> ­­­—224 </a:t>
            </a:r>
            <a:r>
              <a:rPr lang="ky-KG" sz="2400" dirty="0" smtClean="0"/>
              <a:t>б </a:t>
            </a:r>
          </a:p>
          <a:p>
            <a:r>
              <a:rPr lang="ru-RU" sz="2400" dirty="0" smtClean="0"/>
              <a:t>3. Кузнецова Л.М., Москва В.В., </a:t>
            </a:r>
            <a:r>
              <a:rPr lang="ru-RU" sz="2400" dirty="0" err="1" smtClean="0"/>
              <a:t>Рыспаева</a:t>
            </a:r>
            <a:r>
              <a:rPr lang="ru-RU" sz="2400" dirty="0" smtClean="0"/>
              <a:t> Б.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Химия 10 класс Б.: </a:t>
            </a:r>
            <a:r>
              <a:rPr lang="ru-RU" sz="2400" dirty="0" err="1" smtClean="0"/>
              <a:t>Аркус</a:t>
            </a:r>
            <a:r>
              <a:rPr lang="ru-RU" sz="2400" dirty="0" smtClean="0"/>
              <a:t>, 2021. -280 с </a:t>
            </a:r>
          </a:p>
          <a:p>
            <a:pPr lvl="0" algn="just"/>
            <a:r>
              <a:rPr lang="ru-RU" sz="2400" dirty="0" smtClean="0"/>
              <a:t>4. </a:t>
            </a:r>
            <a:r>
              <a:rPr lang="ky-KG" sz="2400" dirty="0" smtClean="0"/>
              <a:t> </a:t>
            </a:r>
            <a:r>
              <a:rPr lang="ky-KG" sz="2400" dirty="0"/>
              <a:t>Молдогазиева С. </a:t>
            </a:r>
            <a:r>
              <a:rPr lang="ky-KG" sz="2400" dirty="0" smtClean="0"/>
              <a:t>Кособаева Б.М. ж.б</a:t>
            </a:r>
            <a:r>
              <a:rPr lang="ky-KG" sz="2400" dirty="0"/>
              <a:t>. Химия. жалпы билим берүүчү мектеп 10-класс үчүн окуу китеби. Б.: </a:t>
            </a:r>
            <a:r>
              <a:rPr lang="ky-KG" sz="2400" dirty="0" smtClean="0"/>
              <a:t>Инсанат, 2008</a:t>
            </a:r>
            <a:endParaRPr lang="ru-RU" sz="2400" dirty="0"/>
          </a:p>
          <a:p>
            <a:pPr lvl="0" algn="just"/>
            <a:r>
              <a:rPr lang="ky-KG" sz="2400" dirty="0"/>
              <a:t>5. Кудайбергенов Т. </a:t>
            </a:r>
            <a:r>
              <a:rPr lang="ky-KG" sz="2400" dirty="0" smtClean="0"/>
              <a:t>ж.б</a:t>
            </a:r>
            <a:r>
              <a:rPr lang="ky-KG" sz="2400" dirty="0"/>
              <a:t>. Химия. жалпы билим берүүчү мектеп 11-класс үчүн окуу китеби. Б</a:t>
            </a:r>
            <a:r>
              <a:rPr lang="ky-KG" sz="2400" dirty="0" smtClean="0"/>
              <a:t>.: Инсанат,  </a:t>
            </a:r>
            <a:r>
              <a:rPr lang="ky-KG" sz="2400" dirty="0"/>
              <a:t>2008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989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846" y="228601"/>
            <a:ext cx="7613091" cy="304800"/>
          </a:xfrm>
        </p:spPr>
        <p:txBody>
          <a:bodyPr/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Окуу-методикалык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колдонмолор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659487"/>
            <a:ext cx="8561070" cy="8494633"/>
          </a:xfrm>
        </p:spPr>
        <p:txBody>
          <a:bodyPr/>
          <a:lstStyle/>
          <a:p>
            <a:pPr algn="just"/>
            <a:r>
              <a:rPr lang="ky-KG" sz="2000" dirty="0" smtClean="0"/>
              <a:t>1</a:t>
            </a:r>
            <a:r>
              <a:rPr lang="ky-KG" sz="2400" dirty="0" smtClean="0"/>
              <a:t>. Молдогазиева </a:t>
            </a:r>
            <a:r>
              <a:rPr lang="ky-KG" sz="2400" dirty="0"/>
              <a:t>С., Рыспаева Б. Химия </a:t>
            </a:r>
            <a:r>
              <a:rPr lang="ky-KG" sz="2400" dirty="0" smtClean="0"/>
              <a:t>8-класс </a:t>
            </a:r>
            <a:r>
              <a:rPr lang="ky-KG" sz="2400" dirty="0"/>
              <a:t>(мугалимдер үчүн методикалык колдонмо) Б.: Аркус 2021. —152 </a:t>
            </a:r>
            <a:r>
              <a:rPr lang="ky-KG" sz="2400" dirty="0" smtClean="0"/>
              <a:t>б </a:t>
            </a:r>
            <a:endParaRPr lang="ru-RU" sz="2400" dirty="0"/>
          </a:p>
          <a:p>
            <a:pPr lvl="0" algn="just"/>
            <a:r>
              <a:rPr lang="ky-KG" sz="2400" dirty="0" smtClean="0"/>
              <a:t>2. Жумушчу </a:t>
            </a:r>
            <a:r>
              <a:rPr lang="ky-KG" sz="2400" dirty="0"/>
              <a:t>дептер 8-класс. Рыспаева Б.С. ж.б. Б.: «Аркус басмасы»., 2020. 45 б </a:t>
            </a:r>
            <a:endParaRPr lang="ru-RU" sz="2400" dirty="0"/>
          </a:p>
          <a:p>
            <a:pPr lvl="0" algn="just"/>
            <a:r>
              <a:rPr lang="ky-KG" sz="2400" dirty="0" smtClean="0"/>
              <a:t>3. Жумушчу </a:t>
            </a:r>
            <a:r>
              <a:rPr lang="ky-KG" sz="2400" dirty="0"/>
              <a:t>дептер </a:t>
            </a:r>
            <a:r>
              <a:rPr lang="ky-KG" sz="2400" dirty="0" smtClean="0"/>
              <a:t>9-класс, 10-класс. </a:t>
            </a:r>
            <a:r>
              <a:rPr lang="ky-KG" sz="2400" dirty="0"/>
              <a:t>Жакышова Б.Ш., Рыспаева Б.С. Б.: «Рыспаева басмаканасы» , 2019. 47 б. </a:t>
            </a:r>
            <a:endParaRPr lang="ru-RU" sz="2400" dirty="0"/>
          </a:p>
          <a:p>
            <a:pPr lvl="0" algn="just"/>
            <a:r>
              <a:rPr lang="ky-KG" sz="2400" dirty="0" smtClean="0"/>
              <a:t>5. Рыспаева </a:t>
            </a:r>
            <a:r>
              <a:rPr lang="ky-KG" sz="2400" dirty="0"/>
              <a:t>Б.С. Жакышова Б.Ш. Химияны окутуунун технологиялары. Окуу-методикалык колдонмо. —Б.:2019. -120 </a:t>
            </a:r>
            <a:r>
              <a:rPr lang="ky-KG" sz="2400" dirty="0" smtClean="0"/>
              <a:t>б</a:t>
            </a:r>
            <a:endParaRPr lang="ru-RU" sz="2400" dirty="0"/>
          </a:p>
          <a:p>
            <a:pPr lvl="0" algn="just"/>
            <a:r>
              <a:rPr lang="ky-KG" sz="2400" dirty="0" smtClean="0"/>
              <a:t>6. Рыспаева </a:t>
            </a:r>
            <a:r>
              <a:rPr lang="ky-KG" sz="2400" dirty="0"/>
              <a:t>Б.С. Химия боюнча тесттик тапшырмалар жыйнагы. Жалпы билим берүүчү мектептердин окуучулары жана мугалимдери үчүн окуу-методикалык колдонмо. (Кыргыз тил коому тарабынан чыгарылды ). Б.: «Эдем принт», 2016. – 64 </a:t>
            </a:r>
            <a:r>
              <a:rPr lang="ky-KG" sz="2400" dirty="0" smtClean="0"/>
              <a:t>б</a:t>
            </a:r>
            <a:endParaRPr lang="ru-RU" sz="2400" dirty="0"/>
          </a:p>
          <a:p>
            <a:pPr lvl="0" algn="just"/>
            <a:r>
              <a:rPr lang="ky-KG" sz="2400" dirty="0"/>
              <a:t>Молдогазиева С.М. Орто мектептерде химиялык маселелерди чыгартуунун ыкмалары. Бишкек.: </a:t>
            </a:r>
            <a:r>
              <a:rPr lang="ru-RU" sz="2400" dirty="0"/>
              <a:t>«</a:t>
            </a:r>
            <a:r>
              <a:rPr lang="ky-KG" sz="2400" dirty="0"/>
              <a:t>Инсанат</a:t>
            </a:r>
            <a:r>
              <a:rPr lang="ru-RU" sz="2400" dirty="0"/>
              <a:t>» , </a:t>
            </a:r>
            <a:r>
              <a:rPr lang="ky-KG" sz="2400" dirty="0"/>
              <a:t>2014 </a:t>
            </a:r>
            <a:endParaRPr lang="ru-RU" sz="2400" dirty="0"/>
          </a:p>
          <a:p>
            <a:pPr lvl="0" algn="just"/>
            <a:r>
              <a:rPr lang="ky-KG" sz="2400" dirty="0"/>
              <a:t>6. Кособаева Б.М. “Окуучулардын дүйнө таанымын калыптандырууга багытталган химия боюнча тапшырмалар. Методикалык колдонмо. Бишкек.: «Билим» 2014. – 36 б. </a:t>
            </a:r>
            <a:endParaRPr lang="ru-RU" sz="2400" dirty="0"/>
          </a:p>
          <a:p>
            <a:pPr lvl="0" algn="just"/>
            <a:endParaRPr lang="ru-RU" sz="2400" dirty="0"/>
          </a:p>
          <a:p>
            <a:pPr lvl="0" algn="just"/>
            <a:r>
              <a:rPr lang="ky-KG" sz="2400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57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267" y="1191514"/>
            <a:ext cx="8561070" cy="2769989"/>
          </a:xfrm>
        </p:spPr>
        <p:txBody>
          <a:bodyPr/>
          <a:lstStyle/>
          <a:p>
            <a:r>
              <a:rPr lang="ru-RU" dirty="0" err="1" smtClean="0"/>
              <a:t>Көңүл</a:t>
            </a:r>
            <a:r>
              <a:rPr lang="ru-RU" dirty="0" smtClean="0"/>
              <a:t> </a:t>
            </a:r>
            <a:r>
              <a:rPr lang="ru-RU" dirty="0" err="1" smtClean="0"/>
              <a:t>бурганыңыздарга</a:t>
            </a:r>
            <a:r>
              <a:rPr lang="ru-RU" dirty="0" smtClean="0"/>
              <a:t> </a:t>
            </a:r>
            <a:r>
              <a:rPr lang="ru-RU" dirty="0" err="1" smtClean="0"/>
              <a:t>чоң</a:t>
            </a:r>
            <a:r>
              <a:rPr lang="ru-RU" dirty="0" smtClean="0"/>
              <a:t> </a:t>
            </a:r>
            <a:r>
              <a:rPr lang="ru-RU" dirty="0" err="1" smtClean="0"/>
              <a:t>рахмат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algn="ctr"/>
            <a:r>
              <a:rPr lang="ky-KG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 Заманбап билим берүү мейкиндигинде </a:t>
            </a:r>
            <a:r>
              <a:rPr lang="ky-KG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химиялык</a:t>
            </a:r>
            <a:r>
              <a:rPr lang="ky-KG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билим берүүнүн </a:t>
            </a:r>
            <a:r>
              <a:rPr lang="ky-KG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сапатын жогорулатуунун жолдору</a:t>
            </a:r>
            <a:br>
              <a:rPr lang="ky-KG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0" y="6812280"/>
            <a:ext cx="9144000" cy="45719"/>
          </a:xfrm>
        </p:spPr>
        <p:txBody>
          <a:bodyPr/>
          <a:lstStyle/>
          <a:p>
            <a:pPr algn="ctr"/>
            <a:endParaRPr lang="ky-K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y-K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y-K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 descr="Школьная лаборатория по химии\Центр практических компетенций - Казанский  (Приволжский) федеральный университет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35705"/>
            <a:ext cx="7619999" cy="3541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4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7678"/>
            <a:ext cx="8534400" cy="1477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2021-2040-жылдары </a:t>
            </a:r>
            <a:r>
              <a:rPr lang="ru-RU" dirty="0" err="1" smtClean="0">
                <a:solidFill>
                  <a:srgbClr val="FF0000"/>
                </a:solidFill>
              </a:rPr>
              <a:t>Кыргыз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pc="-10" dirty="0" err="1" smtClean="0">
                <a:solidFill>
                  <a:srgbClr val="FF0000"/>
                </a:solidFill>
              </a:rPr>
              <a:t>Республикасында</a:t>
            </a:r>
            <a:r>
              <a:rPr lang="ru-RU" spc="-10" dirty="0" smtClean="0">
                <a:solidFill>
                  <a:srgbClr val="FF0000"/>
                </a:solidFill>
              </a:rPr>
              <a:t> </a:t>
            </a:r>
            <a:r>
              <a:rPr lang="ru-RU" spc="-660" dirty="0" smtClean="0">
                <a:solidFill>
                  <a:srgbClr val="FF0000"/>
                </a:solidFill>
              </a:rPr>
              <a:t> </a:t>
            </a:r>
            <a:r>
              <a:rPr lang="ru-RU" spc="-5" dirty="0" err="1" smtClean="0">
                <a:solidFill>
                  <a:srgbClr val="FF0000"/>
                </a:solidFill>
              </a:rPr>
              <a:t>билим</a:t>
            </a:r>
            <a:r>
              <a:rPr lang="ru-RU" spc="-5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берүүнү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өнүктүрүү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программасынын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негизги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ky-KG" dirty="0" smtClean="0">
                <a:solidFill>
                  <a:srgbClr val="FF0000"/>
                </a:solidFill>
              </a:rPr>
              <a:t>үч милдети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267" y="1905001"/>
            <a:ext cx="8561070" cy="3939540"/>
          </a:xfrm>
        </p:spPr>
        <p:txBody>
          <a:bodyPr/>
          <a:lstStyle/>
          <a:p>
            <a:pPr marL="514350" indent="-514350" algn="ctr">
              <a:buAutoNum type="arabicPeriod"/>
            </a:pPr>
            <a:r>
              <a:rPr lang="ru-RU" sz="3200" dirty="0" err="1" smtClean="0"/>
              <a:t>Адилеттүү</a:t>
            </a:r>
            <a:r>
              <a:rPr lang="ru-RU" sz="3200" dirty="0" smtClean="0"/>
              <a:t> </a:t>
            </a:r>
            <a:r>
              <a:rPr lang="ru-RU" sz="3200" dirty="0" err="1"/>
              <a:t>бирдей</a:t>
            </a:r>
            <a:r>
              <a:rPr lang="ru-RU" sz="3200" dirty="0"/>
              <a:t> </a:t>
            </a:r>
            <a:r>
              <a:rPr lang="ru-RU" sz="3200" dirty="0" err="1"/>
              <a:t>жеткиликтүү</a:t>
            </a:r>
            <a:r>
              <a:rPr lang="ru-RU" sz="3200" dirty="0"/>
              <a:t> </a:t>
            </a:r>
            <a:r>
              <a:rPr lang="ru-RU" sz="3200" dirty="0" err="1"/>
              <a:t>билимди</a:t>
            </a:r>
            <a:r>
              <a:rPr lang="ru-RU" sz="3200" dirty="0"/>
              <a:t> </a:t>
            </a:r>
            <a:r>
              <a:rPr lang="ru-RU" sz="3200" dirty="0" err="1" smtClean="0"/>
              <a:t>камсыздоо</a:t>
            </a:r>
            <a:r>
              <a:rPr lang="ru-RU" sz="3200" dirty="0" smtClean="0"/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 smtClean="0"/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2. </a:t>
            </a:r>
            <a:r>
              <a:rPr lang="ru-RU" sz="3200" dirty="0" err="1" smtClean="0">
                <a:solidFill>
                  <a:srgbClr val="C00000"/>
                </a:solidFill>
              </a:rPr>
              <a:t>Билим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берүүнүн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сапатын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</a:rPr>
              <a:t>жогорулатуу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smtClean="0"/>
              <a:t>3. </a:t>
            </a:r>
            <a:r>
              <a:rPr lang="ru-RU" sz="3200" dirty="0" err="1" smtClean="0"/>
              <a:t>Натыйжалуу</a:t>
            </a:r>
            <a:r>
              <a:rPr lang="ru-RU" sz="3200" dirty="0" smtClean="0"/>
              <a:t> </a:t>
            </a:r>
            <a:r>
              <a:rPr lang="ru-RU" sz="3200" dirty="0" err="1" smtClean="0"/>
              <a:t>башкаруу</a:t>
            </a:r>
            <a:r>
              <a:rPr lang="ru-RU" sz="3200" dirty="0" smtClean="0"/>
              <a:t> </a:t>
            </a:r>
            <a:r>
              <a:rPr lang="ru-RU" sz="3200" dirty="0" err="1" smtClean="0"/>
              <a:t>жана</a:t>
            </a:r>
            <a:r>
              <a:rPr lang="ru-RU" sz="3200" dirty="0" smtClean="0"/>
              <a:t> </a:t>
            </a:r>
            <a:r>
              <a:rPr lang="ru-RU" sz="3200" dirty="0" err="1" smtClean="0"/>
              <a:t>финансылык</a:t>
            </a:r>
            <a:r>
              <a:rPr lang="ru-RU" sz="3200" dirty="0" smtClean="0"/>
              <a:t> </a:t>
            </a:r>
            <a:r>
              <a:rPr lang="ru-RU" sz="3200" dirty="0" err="1" smtClean="0"/>
              <a:t>жактан</a:t>
            </a:r>
            <a:r>
              <a:rPr lang="ru-RU" sz="3200" dirty="0" smtClean="0"/>
              <a:t> </a:t>
            </a:r>
            <a:r>
              <a:rPr lang="ru-RU" sz="3200" dirty="0" err="1" smtClean="0"/>
              <a:t>каржылоо</a:t>
            </a:r>
            <a:endParaRPr lang="ru-RU" sz="3200" dirty="0" smtClean="0"/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4804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267" y="847148"/>
            <a:ext cx="8561070" cy="5496376"/>
          </a:xfrm>
        </p:spPr>
        <p:txBody>
          <a:bodyPr/>
          <a:lstStyle/>
          <a:p>
            <a:pPr marL="356870" marR="276225" indent="-344805">
              <a:lnSpc>
                <a:spcPts val="1920"/>
              </a:lnSpc>
              <a:spcBef>
                <a:spcPts val="55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ru-RU" sz="3200" spc="-5" dirty="0" smtClean="0"/>
              <a:t>.</a:t>
            </a:r>
            <a:endParaRPr lang="ru-RU" sz="3200" dirty="0"/>
          </a:p>
          <a:p>
            <a:pPr marL="356870" marR="1012825" indent="762000" algn="ctr">
              <a:lnSpc>
                <a:spcPts val="1920"/>
              </a:lnSpc>
              <a:spcBef>
                <a:spcPts val="480"/>
              </a:spcBef>
              <a:tabLst>
                <a:tab pos="4394835" algn="l"/>
              </a:tabLst>
            </a:pPr>
            <a:r>
              <a:rPr lang="ru-RU" sz="3200" spc="-10" dirty="0" err="1">
                <a:solidFill>
                  <a:srgbClr val="FF0000"/>
                </a:solidFill>
              </a:rPr>
              <a:t>Сапаттуу</a:t>
            </a:r>
            <a:r>
              <a:rPr lang="ru-RU" sz="3200" spc="-5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билим</a:t>
            </a:r>
            <a:r>
              <a:rPr lang="ru-RU" sz="3200" spc="-5" dirty="0">
                <a:solidFill>
                  <a:srgbClr val="FF0000"/>
                </a:solidFill>
              </a:rPr>
              <a:t> </a:t>
            </a:r>
            <a:r>
              <a:rPr lang="ru-RU" sz="3200" spc="-5" dirty="0"/>
              <a:t>-</a:t>
            </a:r>
            <a:r>
              <a:rPr lang="ru-RU" sz="3200" spc="-10" dirty="0"/>
              <a:t> </a:t>
            </a:r>
            <a:r>
              <a:rPr lang="ru-RU" sz="3200" b="0" spc="-5" dirty="0" err="1"/>
              <a:t>өлкөнүн</a:t>
            </a:r>
            <a:r>
              <a:rPr lang="ru-RU" sz="3200" b="0" spc="45" dirty="0"/>
              <a:t> </a:t>
            </a:r>
            <a:r>
              <a:rPr lang="ru-RU" sz="3200" b="0" spc="-5" dirty="0" err="1"/>
              <a:t>өнүгүүсү</a:t>
            </a:r>
            <a:r>
              <a:rPr lang="ru-RU" sz="3200" b="0" dirty="0"/>
              <a:t> </a:t>
            </a:r>
            <a:r>
              <a:rPr lang="ru-RU" sz="3200" b="0" spc="-10" dirty="0" err="1"/>
              <a:t>жана</a:t>
            </a:r>
            <a:r>
              <a:rPr lang="ru-RU" sz="3200" b="0" spc="55" dirty="0"/>
              <a:t> </a:t>
            </a:r>
            <a:r>
              <a:rPr lang="ru-RU" sz="3200" b="0" spc="-5" dirty="0" err="1"/>
              <a:t>өркүндөшү</a:t>
            </a:r>
            <a:r>
              <a:rPr lang="ru-RU" sz="3200" b="0" spc="15" dirty="0"/>
              <a:t> </a:t>
            </a:r>
            <a:r>
              <a:rPr lang="ru-RU" sz="3200" b="0" dirty="0" err="1"/>
              <a:t>үчүн</a:t>
            </a:r>
            <a:r>
              <a:rPr lang="ru-RU" sz="3200" b="0" spc="-5" dirty="0"/>
              <a:t> </a:t>
            </a:r>
            <a:r>
              <a:rPr lang="ru-RU" sz="3200" b="0" spc="-15" dirty="0" err="1"/>
              <a:t>билим</a:t>
            </a:r>
            <a:r>
              <a:rPr lang="ru-RU" sz="3200" b="0" spc="-15" dirty="0"/>
              <a:t> </a:t>
            </a:r>
            <a:r>
              <a:rPr lang="ru-RU" sz="3200" b="0" spc="-484" dirty="0"/>
              <a:t> </a:t>
            </a:r>
            <a:r>
              <a:rPr lang="ru-RU" sz="3200" b="0" spc="-5" dirty="0" err="1"/>
              <a:t>берүүнүн</a:t>
            </a:r>
            <a:r>
              <a:rPr lang="ru-RU" sz="3200" b="0" spc="-10" dirty="0"/>
              <a:t> </a:t>
            </a:r>
            <a:r>
              <a:rPr lang="ru-RU" sz="3200" b="0" spc="-15" dirty="0" err="1"/>
              <a:t>эффективдүү</a:t>
            </a:r>
            <a:r>
              <a:rPr lang="ru-RU" sz="3200" b="0" spc="35" dirty="0"/>
              <a:t> </a:t>
            </a:r>
            <a:r>
              <a:rPr lang="ru-RU" sz="3200" b="0" spc="-10" dirty="0" err="1"/>
              <a:t>интегралдашкан</a:t>
            </a:r>
            <a:r>
              <a:rPr lang="ru-RU" sz="3200" b="0" spc="95" dirty="0"/>
              <a:t> </a:t>
            </a:r>
            <a:r>
              <a:rPr lang="ru-RU" sz="3200" b="0" spc="-25" dirty="0" err="1"/>
              <a:t>комплекстүү</a:t>
            </a:r>
            <a:r>
              <a:rPr lang="ru-RU" sz="3200" b="0" spc="35" dirty="0"/>
              <a:t> </a:t>
            </a:r>
            <a:r>
              <a:rPr lang="ru-RU" sz="3200" b="0" spc="-5" dirty="0" err="1"/>
              <a:t>көрсөткүчү</a:t>
            </a:r>
            <a:endParaRPr lang="ru-RU" sz="3200" b="0" i="1" spc="-30" dirty="0" smtClean="0"/>
          </a:p>
          <a:p>
            <a:pPr marL="356870" marR="1012825" indent="762000" algn="ctr">
              <a:lnSpc>
                <a:spcPts val="1920"/>
              </a:lnSpc>
              <a:spcBef>
                <a:spcPts val="480"/>
              </a:spcBef>
              <a:tabLst>
                <a:tab pos="4394835" algn="l"/>
              </a:tabLst>
            </a:pPr>
            <a:r>
              <a:rPr lang="ru-RU" sz="3200" spc="-30" dirty="0" err="1" smtClean="0">
                <a:solidFill>
                  <a:srgbClr val="FF0000"/>
                </a:solidFill>
              </a:rPr>
              <a:t>Сапаттуу</a:t>
            </a:r>
            <a:r>
              <a:rPr lang="ru-RU" sz="3200" spc="95" dirty="0" smtClean="0">
                <a:solidFill>
                  <a:srgbClr val="FF0000"/>
                </a:solidFill>
              </a:rPr>
              <a:t> </a:t>
            </a:r>
            <a:r>
              <a:rPr lang="ru-RU" sz="3200" spc="-15" dirty="0" err="1" smtClean="0">
                <a:solidFill>
                  <a:srgbClr val="FF0000"/>
                </a:solidFill>
              </a:rPr>
              <a:t>билим</a:t>
            </a:r>
            <a:r>
              <a:rPr lang="ru-RU" sz="3200" spc="-15" dirty="0" smtClean="0">
                <a:solidFill>
                  <a:srgbClr val="FF0000"/>
                </a:solidFill>
              </a:rPr>
              <a:t> </a:t>
            </a:r>
            <a:r>
              <a:rPr lang="ru-RU" sz="3200" spc="-5" dirty="0" err="1" smtClean="0">
                <a:solidFill>
                  <a:srgbClr val="FF0000"/>
                </a:solidFill>
              </a:rPr>
              <a:t>берүүнүн</a:t>
            </a:r>
            <a:r>
              <a:rPr lang="ru-RU" sz="3200" spc="-65" dirty="0" smtClean="0">
                <a:solidFill>
                  <a:srgbClr val="FF0000"/>
                </a:solidFill>
              </a:rPr>
              <a:t> </a:t>
            </a:r>
            <a:r>
              <a:rPr lang="ru-RU" sz="3200" spc="-25" dirty="0" err="1" smtClean="0">
                <a:solidFill>
                  <a:srgbClr val="FF0000"/>
                </a:solidFill>
              </a:rPr>
              <a:t>комплексттүү</a:t>
            </a:r>
            <a:r>
              <a:rPr lang="ru-RU" sz="3200" spc="-25" dirty="0" smtClean="0">
                <a:solidFill>
                  <a:srgbClr val="FF0000"/>
                </a:solidFill>
              </a:rPr>
              <a:t> </a:t>
            </a:r>
            <a:r>
              <a:rPr lang="ru-RU" sz="3200" spc="-484" dirty="0" smtClean="0">
                <a:solidFill>
                  <a:srgbClr val="FF0000"/>
                </a:solidFill>
              </a:rPr>
              <a:t> </a:t>
            </a:r>
            <a:r>
              <a:rPr lang="ru-RU" sz="3200" spc="-5" dirty="0" err="1" smtClean="0">
                <a:solidFill>
                  <a:srgbClr val="FF0000"/>
                </a:solidFill>
              </a:rPr>
              <a:t>көрсөткүчү</a:t>
            </a:r>
            <a:endParaRPr lang="ru-RU" sz="3200" dirty="0" smtClean="0">
              <a:solidFill>
                <a:srgbClr val="FF0000"/>
              </a:solidFill>
            </a:endParaRPr>
          </a:p>
          <a:p>
            <a:pPr marL="356870" indent="-344805">
              <a:lnSpc>
                <a:spcPts val="216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ru-RU" sz="3200" b="0" spc="-15" dirty="0" err="1" smtClean="0"/>
              <a:t>билим</a:t>
            </a:r>
            <a:r>
              <a:rPr lang="ru-RU" sz="3200" b="0" spc="65" dirty="0" smtClean="0"/>
              <a:t> </a:t>
            </a:r>
            <a:r>
              <a:rPr lang="ru-RU" sz="3200" b="0" spc="-10" dirty="0" err="1" smtClean="0"/>
              <a:t>берүү</a:t>
            </a:r>
            <a:r>
              <a:rPr lang="ru-RU" sz="3200" b="0" dirty="0" smtClean="0"/>
              <a:t> </a:t>
            </a:r>
            <a:r>
              <a:rPr lang="ru-RU" sz="3200" b="0" spc="-15" dirty="0" err="1" smtClean="0"/>
              <a:t>уюмдарынын</a:t>
            </a:r>
            <a:r>
              <a:rPr lang="ru-RU" sz="3200" b="0" spc="80" dirty="0" smtClean="0"/>
              <a:t> </a:t>
            </a:r>
            <a:r>
              <a:rPr lang="ru-RU" sz="3200" b="0" spc="-15" dirty="0" err="1" smtClean="0"/>
              <a:t>иш</a:t>
            </a:r>
            <a:r>
              <a:rPr lang="ru-RU" sz="3200" b="0" spc="35" dirty="0" smtClean="0"/>
              <a:t> </a:t>
            </a:r>
            <a:r>
              <a:rPr lang="ru-RU" sz="3200" b="0" spc="-15" dirty="0" err="1" smtClean="0"/>
              <a:t>аракетинде</a:t>
            </a:r>
            <a:r>
              <a:rPr lang="ru-RU" sz="3200" b="0" spc="65" dirty="0" smtClean="0"/>
              <a:t> </a:t>
            </a:r>
            <a:r>
              <a:rPr lang="ru-RU" sz="3200" b="0" spc="-25" dirty="0" err="1" smtClean="0"/>
              <a:t>нормативдик</a:t>
            </a:r>
            <a:r>
              <a:rPr lang="ru-RU" sz="3200" b="0" spc="75" dirty="0" smtClean="0"/>
              <a:t> </a:t>
            </a:r>
            <a:r>
              <a:rPr lang="ru-RU" sz="3200" b="0" spc="-10" dirty="0" err="1" smtClean="0"/>
              <a:t>талаптардын</a:t>
            </a:r>
            <a:r>
              <a:rPr lang="ru-RU" sz="3200" b="0" dirty="0" smtClean="0"/>
              <a:t> </a:t>
            </a:r>
            <a:r>
              <a:rPr lang="ru-RU" sz="3200" b="0" spc="-10" dirty="0" err="1" smtClean="0"/>
              <a:t>негизинде</a:t>
            </a:r>
            <a:r>
              <a:rPr lang="ru-RU" sz="3200" b="0" spc="85" dirty="0" smtClean="0"/>
              <a:t> </a:t>
            </a:r>
            <a:r>
              <a:rPr lang="ru-RU" sz="3200" b="0" spc="-10" dirty="0" err="1" smtClean="0"/>
              <a:t>социалдык</a:t>
            </a:r>
            <a:r>
              <a:rPr lang="ru-RU" sz="3200" b="0" spc="-10" dirty="0"/>
              <a:t> </a:t>
            </a:r>
            <a:r>
              <a:rPr lang="ru-RU" sz="3200" b="0" spc="-10" dirty="0" err="1" smtClean="0"/>
              <a:t>жана</a:t>
            </a:r>
            <a:r>
              <a:rPr lang="ru-RU" sz="3200" b="0" spc="90" dirty="0" smtClean="0"/>
              <a:t> </a:t>
            </a:r>
            <a:r>
              <a:rPr lang="ru-RU" sz="3200" b="0" spc="-30" dirty="0" err="1" smtClean="0"/>
              <a:t>укуктук</a:t>
            </a:r>
            <a:r>
              <a:rPr lang="ru-RU" sz="3200" b="0" spc="-30" dirty="0" smtClean="0"/>
              <a:t> </a:t>
            </a:r>
            <a:r>
              <a:rPr lang="ru-RU" sz="3200" b="0" spc="-30" dirty="0" err="1" smtClean="0"/>
              <a:t>жактан</a:t>
            </a:r>
            <a:r>
              <a:rPr lang="ru-RU" sz="3200" b="0" spc="-30" dirty="0"/>
              <a:t> </a:t>
            </a:r>
            <a:r>
              <a:rPr lang="ru-RU" sz="3200" b="0" spc="-5" dirty="0" err="1" smtClean="0"/>
              <a:t>күтүлүүчү</a:t>
            </a:r>
            <a:r>
              <a:rPr lang="ru-RU" sz="3200" b="0" dirty="0" smtClean="0"/>
              <a:t> </a:t>
            </a:r>
            <a:r>
              <a:rPr lang="ru-RU" sz="3200" b="0" spc="-15" dirty="0" err="1" smtClean="0"/>
              <a:t>натыйжага</a:t>
            </a:r>
            <a:r>
              <a:rPr lang="ru-RU" sz="3200" b="0" spc="100" dirty="0" smtClean="0"/>
              <a:t> </a:t>
            </a:r>
            <a:r>
              <a:rPr lang="ru-RU" sz="3200" b="0" spc="-10" dirty="0" err="1" smtClean="0"/>
              <a:t>жетишүү</a:t>
            </a:r>
            <a:endParaRPr lang="ru-RU" sz="3200" b="0" spc="-30" dirty="0" smtClean="0"/>
          </a:p>
          <a:p>
            <a:pPr marL="356870" indent="-344805" algn="ctr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ru-RU" sz="3200" spc="-30" dirty="0" err="1" smtClean="0">
                <a:solidFill>
                  <a:srgbClr val="FF0000"/>
                </a:solidFill>
              </a:rPr>
              <a:t>Сапаттуу</a:t>
            </a:r>
            <a:r>
              <a:rPr lang="ru-RU" sz="3200" spc="85" dirty="0" smtClean="0">
                <a:solidFill>
                  <a:srgbClr val="FF0000"/>
                </a:solidFill>
              </a:rPr>
              <a:t> </a:t>
            </a:r>
            <a:r>
              <a:rPr lang="ru-RU" sz="3200" spc="-15" dirty="0" err="1" smtClean="0">
                <a:solidFill>
                  <a:srgbClr val="FF0000"/>
                </a:solidFill>
              </a:rPr>
              <a:t>билим</a:t>
            </a:r>
            <a:r>
              <a:rPr lang="ru-RU" sz="3200" spc="55" dirty="0" smtClean="0">
                <a:solidFill>
                  <a:srgbClr val="FF0000"/>
                </a:solidFill>
              </a:rPr>
              <a:t> </a:t>
            </a:r>
            <a:r>
              <a:rPr lang="ru-RU" sz="3200" spc="-5" dirty="0" err="1" smtClean="0">
                <a:solidFill>
                  <a:srgbClr val="FF0000"/>
                </a:solidFill>
              </a:rPr>
              <a:t>менен</a:t>
            </a:r>
            <a:r>
              <a:rPr lang="ru-RU" sz="3200" spc="20" dirty="0" smtClean="0">
                <a:solidFill>
                  <a:srgbClr val="FF0000"/>
                </a:solidFill>
              </a:rPr>
              <a:t> </a:t>
            </a:r>
            <a:r>
              <a:rPr lang="ru-RU" sz="3200" spc="-10" dirty="0" err="1" smtClean="0">
                <a:solidFill>
                  <a:srgbClr val="FF0000"/>
                </a:solidFill>
              </a:rPr>
              <a:t>камсыз</a:t>
            </a:r>
            <a:r>
              <a:rPr lang="ru-RU" sz="3200" spc="5" dirty="0" smtClean="0">
                <a:solidFill>
                  <a:srgbClr val="FF0000"/>
                </a:solidFill>
              </a:rPr>
              <a:t> </a:t>
            </a:r>
            <a:r>
              <a:rPr lang="ru-RU" sz="3200" spc="-15" dirty="0" err="1" smtClean="0">
                <a:solidFill>
                  <a:srgbClr val="FF0000"/>
                </a:solidFill>
              </a:rPr>
              <a:t>кылуунун</a:t>
            </a:r>
            <a:r>
              <a:rPr lang="ru-RU" sz="3200" spc="110" dirty="0" smtClean="0">
                <a:solidFill>
                  <a:srgbClr val="FF0000"/>
                </a:solidFill>
              </a:rPr>
              <a:t> </a:t>
            </a:r>
            <a:r>
              <a:rPr lang="ru-RU" sz="3200" spc="-10" dirty="0" err="1" smtClean="0">
                <a:solidFill>
                  <a:srgbClr val="FF0000"/>
                </a:solidFill>
              </a:rPr>
              <a:t>негизги</a:t>
            </a:r>
            <a:r>
              <a:rPr lang="ru-RU" sz="3200" spc="65" dirty="0" smtClean="0">
                <a:solidFill>
                  <a:srgbClr val="FF0000"/>
                </a:solidFill>
              </a:rPr>
              <a:t> </a:t>
            </a:r>
            <a:r>
              <a:rPr lang="ru-RU" sz="3200" spc="-10" dirty="0" err="1" smtClean="0">
                <a:solidFill>
                  <a:srgbClr val="FF0000"/>
                </a:solidFill>
              </a:rPr>
              <a:t>тенденциясы</a:t>
            </a:r>
            <a:endParaRPr lang="ru-RU" sz="3200" dirty="0" smtClean="0">
              <a:solidFill>
                <a:srgbClr val="FF0000"/>
              </a:solidFill>
            </a:endParaRPr>
          </a:p>
          <a:p>
            <a:pPr marL="421005" indent="-408940">
              <a:lnSpc>
                <a:spcPts val="2160"/>
              </a:lnSpc>
              <a:buFont typeface="Arial MT"/>
              <a:buChar char="•"/>
              <a:tabLst>
                <a:tab pos="421005" algn="l"/>
                <a:tab pos="421640" algn="l"/>
              </a:tabLst>
            </a:pPr>
            <a:r>
              <a:rPr lang="ru-RU" sz="3200" b="0" spc="-15" dirty="0" err="1" smtClean="0"/>
              <a:t>билим</a:t>
            </a:r>
            <a:r>
              <a:rPr lang="ru-RU" sz="3200" b="0" spc="55" dirty="0" smtClean="0"/>
              <a:t> </a:t>
            </a:r>
            <a:r>
              <a:rPr lang="ru-RU" sz="3200" b="0" spc="-10" dirty="0" err="1"/>
              <a:t>берүүнүн</a:t>
            </a:r>
            <a:r>
              <a:rPr lang="ru-RU" sz="3200" b="0" spc="-10" dirty="0"/>
              <a:t> </a:t>
            </a:r>
            <a:r>
              <a:rPr lang="ru-RU" sz="3200" b="0" spc="-20" dirty="0" err="1"/>
              <a:t>мазмунун</a:t>
            </a:r>
            <a:r>
              <a:rPr lang="ru-RU" sz="3200" b="0" spc="-20" dirty="0"/>
              <a:t> </a:t>
            </a:r>
            <a:r>
              <a:rPr lang="ru-RU" sz="3200" b="0" spc="-20" dirty="0" err="1"/>
              <a:t>жаңылоо</a:t>
            </a:r>
            <a:r>
              <a:rPr lang="ru-RU" sz="3200" b="0" spc="-20" dirty="0"/>
              <a:t> </a:t>
            </a:r>
            <a:r>
              <a:rPr lang="ru-RU" sz="3200" b="0" spc="-10" dirty="0" err="1"/>
              <a:t>аркылуу</a:t>
            </a:r>
            <a:r>
              <a:rPr lang="ru-RU" sz="3200" b="0" spc="60" dirty="0"/>
              <a:t> </a:t>
            </a:r>
            <a:r>
              <a:rPr lang="ru-RU" sz="3200" b="0" spc="-25" dirty="0" err="1" smtClean="0"/>
              <a:t>окуучулардын</a:t>
            </a:r>
            <a:r>
              <a:rPr lang="ru-RU" sz="3200" b="0" dirty="0"/>
              <a:t> </a:t>
            </a:r>
            <a:r>
              <a:rPr lang="ru-RU" sz="3200" b="0" spc="-15" dirty="0" err="1" smtClean="0"/>
              <a:t>суроо</a:t>
            </a:r>
            <a:r>
              <a:rPr lang="ru-RU" sz="3200" b="0" spc="-5" dirty="0" smtClean="0"/>
              <a:t> </a:t>
            </a:r>
            <a:r>
              <a:rPr lang="ru-RU" sz="3200" b="0" spc="-5" dirty="0" err="1"/>
              <a:t>талаптарын</a:t>
            </a:r>
            <a:r>
              <a:rPr lang="ru-RU" sz="3200" b="0" spc="55" dirty="0"/>
              <a:t> </a:t>
            </a:r>
            <a:r>
              <a:rPr lang="ru-RU" sz="3200" b="0" spc="-10" dirty="0" err="1" smtClean="0"/>
              <a:t>камсыздоо</a:t>
            </a:r>
            <a:endParaRPr lang="ru-RU" sz="3200" b="0" dirty="0"/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lang="ru-RU" sz="3200" b="0" spc="-15" dirty="0" err="1"/>
              <a:t>б</a:t>
            </a:r>
            <a:r>
              <a:rPr lang="ru-RU" sz="3200" b="0" spc="-15" dirty="0" err="1" smtClean="0"/>
              <a:t>илим</a:t>
            </a:r>
            <a:r>
              <a:rPr lang="ru-RU" sz="3200" b="0" spc="55" dirty="0" smtClean="0"/>
              <a:t> </a:t>
            </a:r>
            <a:r>
              <a:rPr lang="ru-RU" sz="3200" b="0" spc="-15" dirty="0" err="1"/>
              <a:t>сапатын</a:t>
            </a:r>
            <a:r>
              <a:rPr lang="ru-RU" sz="3200" b="0" spc="15" dirty="0"/>
              <a:t> </a:t>
            </a:r>
            <a:r>
              <a:rPr lang="ru-RU" sz="3200" b="0" spc="-5" dirty="0" err="1"/>
              <a:t>көтөрүүнүн</a:t>
            </a:r>
            <a:r>
              <a:rPr lang="ru-RU" sz="3200" b="0" spc="10" dirty="0"/>
              <a:t> </a:t>
            </a:r>
            <a:r>
              <a:rPr lang="ru-RU" sz="3200" b="0" spc="-10" dirty="0" err="1"/>
              <a:t>негизи</a:t>
            </a:r>
            <a:r>
              <a:rPr lang="ru-RU" sz="3200" b="0" spc="40" dirty="0"/>
              <a:t> </a:t>
            </a:r>
            <a:r>
              <a:rPr lang="ru-RU" sz="3200" b="0" spc="-10" dirty="0" err="1"/>
              <a:t>баалоого</a:t>
            </a:r>
            <a:r>
              <a:rPr lang="ru-RU" sz="3200" b="0" spc="10" dirty="0"/>
              <a:t> </a:t>
            </a:r>
            <a:r>
              <a:rPr lang="ru-RU" sz="3200" b="0" spc="-10" dirty="0" err="1"/>
              <a:t>жагымдуу</a:t>
            </a:r>
            <a:r>
              <a:rPr lang="ru-RU" sz="3200" b="0" spc="60" dirty="0"/>
              <a:t> </a:t>
            </a:r>
            <a:r>
              <a:rPr lang="ru-RU" sz="3200" b="0" spc="-10" dirty="0" err="1"/>
              <a:t>шарт</a:t>
            </a:r>
            <a:r>
              <a:rPr lang="ru-RU" sz="3200" b="0" spc="-10" dirty="0"/>
              <a:t> </a:t>
            </a:r>
            <a:r>
              <a:rPr lang="ru-RU" sz="3200" b="0" dirty="0" err="1" smtClean="0"/>
              <a:t>түзүү</a:t>
            </a:r>
            <a:endParaRPr lang="ru-RU" sz="3200" b="0" dirty="0"/>
          </a:p>
        </p:txBody>
      </p:sp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765175" y="217488"/>
            <a:ext cx="7613650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63165" marR="5080" indent="-2098040">
              <a:lnSpc>
                <a:spcPct val="100000"/>
              </a:lnSpc>
              <a:spcBef>
                <a:spcPts val="110"/>
              </a:spcBef>
            </a:pPr>
            <a:r>
              <a:rPr sz="4000" b="1" spc="-2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Сапаттуу</a:t>
            </a:r>
            <a:r>
              <a:rPr sz="4000" b="1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5" dirty="0" err="1">
                <a:solidFill>
                  <a:srgbClr val="FF0000"/>
                </a:solidFill>
                <a:latin typeface="Times New Roman"/>
                <a:cs typeface="Times New Roman"/>
              </a:rPr>
              <a:t>билим</a:t>
            </a:r>
            <a:r>
              <a:rPr sz="4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деген</a:t>
            </a:r>
            <a:r>
              <a:rPr sz="4000" b="1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эмне</a:t>
            </a:r>
            <a:r>
              <a:rPr sz="4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sz="4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77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17678"/>
            <a:ext cx="8149945" cy="1169551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Билим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берүүнүн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сапатын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жогорулатуунун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натыйжасы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387229"/>
            <a:ext cx="8763000" cy="5089771"/>
          </a:xfrm>
        </p:spPr>
        <p:txBody>
          <a:bodyPr/>
          <a:lstStyle/>
          <a:p>
            <a:pPr algn="ctr"/>
            <a:r>
              <a:rPr lang="ky-KG" sz="3600" dirty="0" smtClean="0">
                <a:solidFill>
                  <a:srgbClr val="C00000"/>
                </a:solidFill>
              </a:rPr>
              <a:t>Өлкөнүн туруктуу өнүгүүсүнө жетишүү</a:t>
            </a:r>
            <a:r>
              <a:rPr lang="ky-KG" dirty="0" smtClean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ky-KG" dirty="0" smtClean="0">
                <a:solidFill>
                  <a:srgbClr val="C00000"/>
                </a:solidFill>
              </a:rPr>
              <a:t>     </a:t>
            </a:r>
          </a:p>
          <a:p>
            <a:pPr algn="just"/>
            <a:endParaRPr lang="ru-RU" sz="4000" dirty="0"/>
          </a:p>
        </p:txBody>
      </p:sp>
      <p:pic>
        <p:nvPicPr>
          <p:cNvPr id="1026" name="Picture 2" descr="https://www.gov.kg/img/news/froala/e902644fbd2fadf545d2977b971c202ad7ab8c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1049"/>
            <a:ext cx="4267200" cy="333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0081" y="43738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8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313" marR="5080" indent="-74613" algn="ctr">
              <a:lnSpc>
                <a:spcPct val="100000"/>
              </a:lnSpc>
              <a:spcBef>
                <a:spcPts val="100"/>
              </a:spcBef>
            </a:pPr>
            <a:r>
              <a:rPr lang="ky-KG" sz="3600" spc="-5" dirty="0" smtClean="0">
                <a:solidFill>
                  <a:srgbClr val="C00000"/>
                </a:solidFill>
              </a:rPr>
              <a:t>Өсүп</a:t>
            </a:r>
            <a:r>
              <a:rPr lang="ky-KG" sz="3600" spc="-10" dirty="0" smtClean="0">
                <a:solidFill>
                  <a:srgbClr val="C00000"/>
                </a:solidFill>
              </a:rPr>
              <a:t> </a:t>
            </a:r>
            <a:r>
              <a:rPr lang="ky-KG" sz="3600" spc="-25" dirty="0" smtClean="0">
                <a:solidFill>
                  <a:srgbClr val="C00000"/>
                </a:solidFill>
              </a:rPr>
              <a:t>келе</a:t>
            </a:r>
            <a:r>
              <a:rPr lang="ky-KG" sz="3600" spc="15" dirty="0" smtClean="0">
                <a:solidFill>
                  <a:srgbClr val="C00000"/>
                </a:solidFill>
              </a:rPr>
              <a:t> </a:t>
            </a:r>
            <a:r>
              <a:rPr lang="ky-KG" sz="3600" spc="-25" dirty="0" smtClean="0">
                <a:solidFill>
                  <a:srgbClr val="C00000"/>
                </a:solidFill>
              </a:rPr>
              <a:t>жаткан</a:t>
            </a:r>
            <a:r>
              <a:rPr lang="ky-KG" sz="3600" dirty="0" smtClean="0">
                <a:solidFill>
                  <a:srgbClr val="C00000"/>
                </a:solidFill>
              </a:rPr>
              <a:t> </a:t>
            </a:r>
            <a:r>
              <a:rPr lang="ky-KG" sz="3600" spc="-10" dirty="0" smtClean="0">
                <a:solidFill>
                  <a:srgbClr val="C00000"/>
                </a:solidFill>
              </a:rPr>
              <a:t>жаңы</a:t>
            </a:r>
            <a:r>
              <a:rPr lang="ky-KG" sz="3600" dirty="0" smtClean="0">
                <a:solidFill>
                  <a:srgbClr val="C00000"/>
                </a:solidFill>
              </a:rPr>
              <a:t> </a:t>
            </a:r>
            <a:r>
              <a:rPr lang="ky-KG" sz="3600" spc="-5" dirty="0" smtClean="0">
                <a:solidFill>
                  <a:srgbClr val="C00000"/>
                </a:solidFill>
              </a:rPr>
              <a:t>муун кандай болууга тийиш ? 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50" y="1311320"/>
            <a:ext cx="9144000" cy="5161412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marR="154305" algn="ctr">
              <a:lnSpc>
                <a:spcPct val="90000"/>
              </a:lnSpc>
              <a:spcBef>
                <a:spcPts val="459"/>
              </a:spcBef>
              <a:tabLst>
                <a:tab pos="87313" algn="l"/>
                <a:tab pos="3336925" algn="l"/>
              </a:tabLst>
            </a:pPr>
            <a:r>
              <a:rPr lang="ru-RU" sz="2800" b="1" spc="-1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Химиялык</a:t>
            </a:r>
            <a:r>
              <a:rPr lang="ru-RU" sz="2800" b="1" spc="-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800" b="1" spc="-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ru-RU" sz="2800" b="1" spc="-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актуалдуулугу</a:t>
            </a:r>
            <a:endParaRPr lang="ru-RU" sz="2800" b="1" spc="-1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154305" algn="ctr">
              <a:lnSpc>
                <a:spcPct val="90000"/>
              </a:lnSpc>
              <a:spcBef>
                <a:spcPts val="459"/>
              </a:spcBef>
              <a:tabLst>
                <a:tab pos="87313" algn="l"/>
                <a:tab pos="3336925" algn="l"/>
              </a:tabLst>
            </a:pPr>
            <a:r>
              <a:rPr lang="ru-RU"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Химиялык</a:t>
            </a: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ru-RU"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учурдагы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8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максаты</a:t>
            </a:r>
            <a:endParaRPr lang="ru-RU" sz="2800" spc="-5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154305" indent="-344805" algn="ctr">
              <a:lnSpc>
                <a:spcPct val="90000"/>
              </a:lnSpc>
              <a:spcBef>
                <a:spcPts val="459"/>
              </a:spcBef>
              <a:buFont typeface="Arial MT"/>
              <a:buChar char="•"/>
              <a:tabLst>
                <a:tab pos="87313" algn="l"/>
                <a:tab pos="3336925" algn="l"/>
              </a:tabLst>
            </a:pPr>
            <a:r>
              <a:rPr sz="28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адеп-ахлак</a:t>
            </a:r>
            <a:r>
              <a:rPr lang="ru-RU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тык</a:t>
            </a:r>
            <a:r>
              <a:rPr lang="ky-KG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73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жактан</a:t>
            </a:r>
            <a:r>
              <a:rPr lang="ru-RU" sz="28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нүккөн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56870" marR="154305" indent="-344805" algn="ctr">
              <a:lnSpc>
                <a:spcPct val="90000"/>
              </a:lnSpc>
              <a:spcBef>
                <a:spcPts val="459"/>
              </a:spcBef>
              <a:buFont typeface="Arial MT"/>
              <a:buChar char="•"/>
              <a:tabLst>
                <a:tab pos="87313" algn="l"/>
                <a:tab pos="3336925" algn="l"/>
              </a:tabLst>
            </a:pP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алдынча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креативдүү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</a:t>
            </a:r>
            <a:r>
              <a:rPr sz="2800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жүгүртө</a:t>
            </a:r>
            <a:r>
              <a:rPr sz="28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алган</a:t>
            </a:r>
            <a:r>
              <a:rPr sz="2800" spc="3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spc="3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154305" indent="-344805" algn="ctr">
              <a:lnSpc>
                <a:spcPct val="90000"/>
              </a:lnSpc>
              <a:spcBef>
                <a:spcPts val="459"/>
              </a:spcBef>
              <a:buFont typeface="Arial MT"/>
              <a:buChar char="•"/>
              <a:tabLst>
                <a:tab pos="87313" algn="l"/>
                <a:tab pos="3336925" algn="l"/>
              </a:tabLst>
            </a:pPr>
            <a:r>
              <a:rPr sz="2800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келечекте</a:t>
            </a:r>
            <a:r>
              <a:rPr sz="2800" spc="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алдыңкы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8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химиялык </a:t>
            </a:r>
            <a:r>
              <a:rPr sz="28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технологияларды</a:t>
            </a:r>
            <a:r>
              <a:rPr sz="28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</a:t>
            </a:r>
            <a:r>
              <a:rPr sz="2800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билген</a:t>
            </a:r>
            <a:r>
              <a:rPr sz="28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spc="-1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154305" indent="-344805" algn="just">
              <a:lnSpc>
                <a:spcPct val="90000"/>
              </a:lnSpc>
              <a:spcBef>
                <a:spcPts val="459"/>
              </a:spcBef>
              <a:buFont typeface="Arial MT"/>
              <a:buChar char="•"/>
              <a:tabLst>
                <a:tab pos="87313" algn="l"/>
                <a:tab pos="3336925" algn="l"/>
              </a:tabLst>
            </a:pPr>
            <a:r>
              <a:rPr sz="28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компетенттүү</a:t>
            </a:r>
            <a:r>
              <a:rPr sz="28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инсан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катары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тарбиялап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6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окутуу</a:t>
            </a:r>
            <a:endParaRPr lang="ru-RU" sz="2800" spc="-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154305" indent="-344805" algn="ctr">
              <a:lnSpc>
                <a:spcPct val="90000"/>
              </a:lnSpc>
              <a:spcBef>
                <a:spcPts val="459"/>
              </a:spcBef>
              <a:buFont typeface="Arial MT"/>
              <a:buChar char="•"/>
              <a:tabLst>
                <a:tab pos="87313" algn="l"/>
                <a:tab pos="3336925" algn="l"/>
              </a:tabLst>
            </a:pPr>
            <a:r>
              <a:rPr lang="ru-RU" sz="2800" spc="-6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r>
              <a:rPr lang="ru-RU" sz="2800" spc="-6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предметинин</a:t>
            </a:r>
            <a:r>
              <a:rPr lang="ru-RU" sz="2800" spc="-6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65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максаты</a:t>
            </a:r>
            <a:r>
              <a:rPr lang="ru-RU" sz="2800" spc="-6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56870" marR="154305" indent="-344805" algn="ctr">
              <a:lnSpc>
                <a:spcPct val="90000"/>
              </a:lnSpc>
              <a:spcBef>
                <a:spcPts val="459"/>
              </a:spcBef>
              <a:buFont typeface="Arial MT"/>
              <a:buChar char="•"/>
              <a:tabLst>
                <a:tab pos="87313" algn="l"/>
                <a:tab pos="3336925" algn="l"/>
              </a:tabLst>
            </a:pPr>
            <a:r>
              <a:rPr lang="ru-RU" sz="2800" spc="-6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Химиялык</a:t>
            </a:r>
            <a:r>
              <a:rPr lang="ru-RU" sz="2800" spc="-6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6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800" spc="-6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закон, закон </a:t>
            </a:r>
            <a:r>
              <a:rPr lang="ru-RU" sz="2800" spc="-6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ченемдүүлүк</a:t>
            </a:r>
            <a:r>
              <a:rPr lang="ru-RU" sz="2800" spc="-6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6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негизинде</a:t>
            </a:r>
            <a:r>
              <a:rPr lang="ru-RU" sz="2800" spc="-6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6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sz="2800" spc="-6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окуп </a:t>
            </a:r>
            <a:r>
              <a:rPr lang="ru-RU" sz="2800" spc="-6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үйрөнүү</a:t>
            </a:r>
            <a:r>
              <a:rPr lang="ru-RU" sz="2800" spc="-6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алардын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продуктуларын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рационалдуу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пайдалануунун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жолдорун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өздөштүрүүсүн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камсыздоо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2319" y="210311"/>
            <a:ext cx="1685544" cy="22341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4177" y="145161"/>
            <a:ext cx="538543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0" dirty="0">
                <a:solidFill>
                  <a:srgbClr val="FFFFFF"/>
                </a:solidFill>
                <a:latin typeface="Calibri"/>
                <a:cs typeface="Calibri"/>
              </a:rPr>
              <a:t>Химия</a:t>
            </a:r>
            <a:r>
              <a:rPr sz="4400" spc="-5" dirty="0">
                <a:solidFill>
                  <a:srgbClr val="FFFFFF"/>
                </a:solidFill>
                <a:latin typeface="Calibri"/>
                <a:cs typeface="Calibri"/>
              </a:rPr>
              <a:t> эмнени окутат?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3047" y="832103"/>
            <a:ext cx="7141464" cy="44744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82776" y="1351025"/>
            <a:ext cx="4988560" cy="165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1840">
              <a:lnSpc>
                <a:spcPct val="100000"/>
              </a:lnSpc>
              <a:spcBef>
                <a:spcPts val="105"/>
              </a:spcBef>
            </a:pPr>
            <a:r>
              <a:rPr sz="4000" b="1" spc="5" dirty="0">
                <a:solidFill>
                  <a:srgbClr val="FF33CC"/>
                </a:solidFill>
                <a:latin typeface="Calibri"/>
                <a:cs typeface="Calibri"/>
              </a:rPr>
              <a:t>ХИМ</a:t>
            </a:r>
            <a:r>
              <a:rPr sz="4000" b="1" spc="15" dirty="0">
                <a:solidFill>
                  <a:srgbClr val="FF33CC"/>
                </a:solidFill>
                <a:latin typeface="Calibri"/>
                <a:cs typeface="Calibri"/>
              </a:rPr>
              <a:t>И</a:t>
            </a:r>
            <a:r>
              <a:rPr sz="4000" b="1" dirty="0">
                <a:solidFill>
                  <a:srgbClr val="FF33CC"/>
                </a:solidFill>
                <a:latin typeface="Calibri"/>
                <a:cs typeface="Calibri"/>
              </a:rPr>
              <a:t>Я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b="1" spc="-15" dirty="0">
                <a:solidFill>
                  <a:srgbClr val="FFFF00"/>
                </a:solidFill>
                <a:latin typeface="Calibri"/>
                <a:cs typeface="Calibri"/>
              </a:rPr>
              <a:t>заттарды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3533" y="3095625"/>
            <a:ext cx="220472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18745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FF33CC"/>
                </a:solidFill>
                <a:latin typeface="Calibri"/>
                <a:cs typeface="Calibri"/>
              </a:rPr>
              <a:t>заттардын </a:t>
            </a:r>
            <a:r>
              <a:rPr sz="3200" b="1" spc="-5" dirty="0">
                <a:solidFill>
                  <a:srgbClr val="FF33CC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FF33CC"/>
                </a:solidFill>
                <a:latin typeface="Calibri"/>
                <a:cs typeface="Calibri"/>
              </a:rPr>
              <a:t>к</a:t>
            </a:r>
            <a:r>
              <a:rPr sz="3200" b="1" spc="-5" dirty="0">
                <a:solidFill>
                  <a:srgbClr val="FF33CC"/>
                </a:solidFill>
                <a:latin typeface="Calibri"/>
                <a:cs typeface="Calibri"/>
              </a:rPr>
              <a:t>а</a:t>
            </a:r>
            <a:r>
              <a:rPr sz="3200" b="1" spc="5" dirty="0">
                <a:solidFill>
                  <a:srgbClr val="FF33CC"/>
                </a:solidFill>
                <a:latin typeface="Calibri"/>
                <a:cs typeface="Calibri"/>
              </a:rPr>
              <a:t>с</a:t>
            </a:r>
            <a:r>
              <a:rPr sz="3200" b="1" spc="-5" dirty="0">
                <a:solidFill>
                  <a:srgbClr val="FF33CC"/>
                </a:solidFill>
                <a:latin typeface="Calibri"/>
                <a:cs typeface="Calibri"/>
              </a:rPr>
              <a:t>иет</a:t>
            </a:r>
            <a:r>
              <a:rPr sz="3200" b="1" spc="-30" dirty="0">
                <a:solidFill>
                  <a:srgbClr val="FF33CC"/>
                </a:solidFill>
                <a:latin typeface="Calibri"/>
                <a:cs typeface="Calibri"/>
              </a:rPr>
              <a:t>т</a:t>
            </a:r>
            <a:r>
              <a:rPr sz="3200" b="1" spc="-10" dirty="0">
                <a:solidFill>
                  <a:srgbClr val="FF33CC"/>
                </a:solidFill>
                <a:latin typeface="Calibri"/>
                <a:cs typeface="Calibri"/>
              </a:rPr>
              <a:t>е</a:t>
            </a:r>
            <a:r>
              <a:rPr sz="3200" b="1" spc="-20" dirty="0">
                <a:solidFill>
                  <a:srgbClr val="FF33CC"/>
                </a:solidFill>
                <a:latin typeface="Calibri"/>
                <a:cs typeface="Calibri"/>
              </a:rPr>
              <a:t>р</a:t>
            </a:r>
            <a:r>
              <a:rPr sz="3200" b="1" spc="-5" dirty="0">
                <a:solidFill>
                  <a:srgbClr val="FF33CC"/>
                </a:solidFill>
                <a:latin typeface="Calibri"/>
                <a:cs typeface="Calibri"/>
              </a:rPr>
              <a:t>ин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2815" y="4152722"/>
            <a:ext cx="228917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8419" algn="ctr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9933FF"/>
                </a:solidFill>
                <a:latin typeface="Calibri"/>
                <a:cs typeface="Calibri"/>
              </a:rPr>
              <a:t>Заттардын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9933FF"/>
                </a:solidFill>
                <a:latin typeface="Calibri"/>
                <a:cs typeface="Calibri"/>
              </a:rPr>
              <a:t>айланууларын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28002" y="2949702"/>
            <a:ext cx="2820797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18161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«Х</a:t>
            </a:r>
            <a:r>
              <a:rPr sz="2400" b="1" spc="-15" dirty="0">
                <a:solidFill>
                  <a:srgbClr val="990000"/>
                </a:solidFill>
                <a:latin typeface="Arial"/>
                <a:cs typeface="Arial"/>
              </a:rPr>
              <a:t>и</a:t>
            </a:r>
            <a:r>
              <a:rPr sz="2400" b="1" spc="-25" dirty="0">
                <a:solidFill>
                  <a:srgbClr val="990000"/>
                </a:solidFill>
                <a:latin typeface="Arial"/>
                <a:cs typeface="Arial"/>
              </a:rPr>
              <a:t>м</a:t>
            </a:r>
            <a:r>
              <a:rPr sz="2400" b="1" spc="-15" dirty="0">
                <a:solidFill>
                  <a:srgbClr val="990000"/>
                </a:solidFill>
                <a:latin typeface="Arial"/>
                <a:cs typeface="Arial"/>
              </a:rPr>
              <a:t>и</a:t>
            </a:r>
            <a:r>
              <a:rPr sz="2400" b="1" spc="-10" dirty="0">
                <a:solidFill>
                  <a:srgbClr val="990000"/>
                </a:solidFill>
                <a:latin typeface="Arial"/>
                <a:cs typeface="Arial"/>
              </a:rPr>
              <a:t>яны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н  </a:t>
            </a:r>
            <a:r>
              <a:rPr sz="2400" b="1" spc="-5" dirty="0">
                <a:solidFill>
                  <a:srgbClr val="990000"/>
                </a:solidFill>
                <a:latin typeface="Arial"/>
                <a:cs typeface="Arial"/>
              </a:rPr>
              <a:t>атасы»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b="1" spc="-15" dirty="0" err="1" smtClean="0">
                <a:solidFill>
                  <a:srgbClr val="990000"/>
                </a:solidFill>
                <a:latin typeface="Arial"/>
                <a:cs typeface="Arial"/>
              </a:rPr>
              <a:t>Роберт</a:t>
            </a:r>
            <a:r>
              <a:rPr sz="2400" b="1" spc="-85" dirty="0" smtClean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5" dirty="0" err="1" smtClean="0">
                <a:solidFill>
                  <a:srgbClr val="990000"/>
                </a:solidFill>
                <a:latin typeface="Arial"/>
                <a:cs typeface="Arial"/>
              </a:rPr>
              <a:t>Бойль</a:t>
            </a:r>
            <a:endParaRPr sz="24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dirty="0" smtClean="0">
                <a:solidFill>
                  <a:srgbClr val="990000"/>
                </a:solidFill>
                <a:latin typeface="Arial"/>
                <a:cs typeface="Arial"/>
              </a:rPr>
              <a:t>(1627</a:t>
            </a:r>
            <a:r>
              <a:rPr sz="2400" b="1" spc="-30" dirty="0" smtClean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 smtClean="0">
                <a:solidFill>
                  <a:srgbClr val="990000"/>
                </a:solidFill>
                <a:latin typeface="Arial"/>
                <a:cs typeface="Arial"/>
              </a:rPr>
              <a:t>-</a:t>
            </a:r>
            <a:r>
              <a:rPr sz="2400" b="1" spc="-25" dirty="0" smtClean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 smtClean="0">
                <a:solidFill>
                  <a:srgbClr val="990000"/>
                </a:solidFill>
                <a:latin typeface="Arial"/>
                <a:cs typeface="Arial"/>
              </a:rPr>
              <a:t>1691)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236506" y="4978767"/>
            <a:ext cx="4706620" cy="1935480"/>
            <a:chOff x="2983992" y="4779264"/>
            <a:chExt cx="4706620" cy="1935480"/>
          </a:xfrm>
        </p:grpSpPr>
        <p:sp>
          <p:nvSpPr>
            <p:cNvPr id="19" name="object 19"/>
            <p:cNvSpPr/>
            <p:nvPr/>
          </p:nvSpPr>
          <p:spPr>
            <a:xfrm>
              <a:off x="2988564" y="4783836"/>
              <a:ext cx="4697095" cy="1926589"/>
            </a:xfrm>
            <a:custGeom>
              <a:avLst/>
              <a:gdLst/>
              <a:ahLst/>
              <a:cxnLst/>
              <a:rect l="l" t="t" r="r" b="b"/>
              <a:pathLst>
                <a:path w="4697095" h="1926590">
                  <a:moveTo>
                    <a:pt x="2348484" y="0"/>
                  </a:moveTo>
                  <a:lnTo>
                    <a:pt x="2281618" y="382"/>
                  </a:lnTo>
                  <a:lnTo>
                    <a:pt x="2215215" y="1524"/>
                  </a:lnTo>
                  <a:lnTo>
                    <a:pt x="2149300" y="3414"/>
                  </a:lnTo>
                  <a:lnTo>
                    <a:pt x="2083897" y="6043"/>
                  </a:lnTo>
                  <a:lnTo>
                    <a:pt x="2019032" y="9401"/>
                  </a:lnTo>
                  <a:lnTo>
                    <a:pt x="1954728" y="13476"/>
                  </a:lnTo>
                  <a:lnTo>
                    <a:pt x="1891011" y="18260"/>
                  </a:lnTo>
                  <a:lnTo>
                    <a:pt x="1827906" y="23741"/>
                  </a:lnTo>
                  <a:lnTo>
                    <a:pt x="1765437" y="29911"/>
                  </a:lnTo>
                  <a:lnTo>
                    <a:pt x="1703629" y="36758"/>
                  </a:lnTo>
                  <a:lnTo>
                    <a:pt x="1642507" y="44272"/>
                  </a:lnTo>
                  <a:lnTo>
                    <a:pt x="1582096" y="52444"/>
                  </a:lnTo>
                  <a:lnTo>
                    <a:pt x="1522420" y="61262"/>
                  </a:lnTo>
                  <a:lnTo>
                    <a:pt x="1463504" y="70718"/>
                  </a:lnTo>
                  <a:lnTo>
                    <a:pt x="1405374" y="80801"/>
                  </a:lnTo>
                  <a:lnTo>
                    <a:pt x="1348053" y="91500"/>
                  </a:lnTo>
                  <a:lnTo>
                    <a:pt x="1291567" y="102805"/>
                  </a:lnTo>
                  <a:lnTo>
                    <a:pt x="1235940" y="114707"/>
                  </a:lnTo>
                  <a:lnTo>
                    <a:pt x="1181197" y="127196"/>
                  </a:lnTo>
                  <a:lnTo>
                    <a:pt x="1127363" y="140260"/>
                  </a:lnTo>
                  <a:lnTo>
                    <a:pt x="1074463" y="153890"/>
                  </a:lnTo>
                  <a:lnTo>
                    <a:pt x="1022521" y="168076"/>
                  </a:lnTo>
                  <a:lnTo>
                    <a:pt x="971563" y="182807"/>
                  </a:lnTo>
                  <a:lnTo>
                    <a:pt x="921612" y="198074"/>
                  </a:lnTo>
                  <a:lnTo>
                    <a:pt x="872694" y="213866"/>
                  </a:lnTo>
                  <a:lnTo>
                    <a:pt x="824834" y="230173"/>
                  </a:lnTo>
                  <a:lnTo>
                    <a:pt x="778057" y="246984"/>
                  </a:lnTo>
                  <a:lnTo>
                    <a:pt x="732386" y="264291"/>
                  </a:lnTo>
                  <a:lnTo>
                    <a:pt x="687847" y="282082"/>
                  </a:lnTo>
                  <a:lnTo>
                    <a:pt x="644465" y="300348"/>
                  </a:lnTo>
                  <a:lnTo>
                    <a:pt x="602265" y="319078"/>
                  </a:lnTo>
                  <a:lnTo>
                    <a:pt x="561271" y="338262"/>
                  </a:lnTo>
                  <a:lnTo>
                    <a:pt x="521508" y="357890"/>
                  </a:lnTo>
                  <a:lnTo>
                    <a:pt x="483000" y="377952"/>
                  </a:lnTo>
                  <a:lnTo>
                    <a:pt x="445773" y="398438"/>
                  </a:lnTo>
                  <a:lnTo>
                    <a:pt x="409852" y="419337"/>
                  </a:lnTo>
                  <a:lnTo>
                    <a:pt x="375261" y="440639"/>
                  </a:lnTo>
                  <a:lnTo>
                    <a:pt x="342025" y="462334"/>
                  </a:lnTo>
                  <a:lnTo>
                    <a:pt x="310168" y="484413"/>
                  </a:lnTo>
                  <a:lnTo>
                    <a:pt x="250693" y="529678"/>
                  </a:lnTo>
                  <a:lnTo>
                    <a:pt x="197035" y="576354"/>
                  </a:lnTo>
                  <a:lnTo>
                    <a:pt x="149391" y="624359"/>
                  </a:lnTo>
                  <a:lnTo>
                    <a:pt x="107960" y="673611"/>
                  </a:lnTo>
                  <a:lnTo>
                    <a:pt x="72939" y="724029"/>
                  </a:lnTo>
                  <a:lnTo>
                    <a:pt x="44528" y="775533"/>
                  </a:lnTo>
                  <a:lnTo>
                    <a:pt x="22925" y="828040"/>
                  </a:lnTo>
                  <a:lnTo>
                    <a:pt x="8327" y="881470"/>
                  </a:lnTo>
                  <a:lnTo>
                    <a:pt x="933" y="935742"/>
                  </a:lnTo>
                  <a:lnTo>
                    <a:pt x="0" y="963167"/>
                  </a:lnTo>
                  <a:lnTo>
                    <a:pt x="933" y="990590"/>
                  </a:lnTo>
                  <a:lnTo>
                    <a:pt x="8327" y="1044856"/>
                  </a:lnTo>
                  <a:lnTo>
                    <a:pt x="22925" y="1098281"/>
                  </a:lnTo>
                  <a:lnTo>
                    <a:pt x="44528" y="1150784"/>
                  </a:lnTo>
                  <a:lnTo>
                    <a:pt x="72939" y="1202285"/>
                  </a:lnTo>
                  <a:lnTo>
                    <a:pt x="107960" y="1252701"/>
                  </a:lnTo>
                  <a:lnTo>
                    <a:pt x="149391" y="1301951"/>
                  </a:lnTo>
                  <a:lnTo>
                    <a:pt x="197035" y="1349954"/>
                  </a:lnTo>
                  <a:lnTo>
                    <a:pt x="250693" y="1396629"/>
                  </a:lnTo>
                  <a:lnTo>
                    <a:pt x="310168" y="1441894"/>
                  </a:lnTo>
                  <a:lnTo>
                    <a:pt x="342025" y="1463972"/>
                  </a:lnTo>
                  <a:lnTo>
                    <a:pt x="375261" y="1485668"/>
                  </a:lnTo>
                  <a:lnTo>
                    <a:pt x="409852" y="1506971"/>
                  </a:lnTo>
                  <a:lnTo>
                    <a:pt x="445773" y="1527870"/>
                  </a:lnTo>
                  <a:lnTo>
                    <a:pt x="483000" y="1548356"/>
                  </a:lnTo>
                  <a:lnTo>
                    <a:pt x="521508" y="1568418"/>
                  </a:lnTo>
                  <a:lnTo>
                    <a:pt x="561271" y="1588047"/>
                  </a:lnTo>
                  <a:lnTo>
                    <a:pt x="602265" y="1607232"/>
                  </a:lnTo>
                  <a:lnTo>
                    <a:pt x="644465" y="1625962"/>
                  </a:lnTo>
                  <a:lnTo>
                    <a:pt x="687847" y="1644229"/>
                  </a:lnTo>
                  <a:lnTo>
                    <a:pt x="732386" y="1662021"/>
                  </a:lnTo>
                  <a:lnTo>
                    <a:pt x="778057" y="1679328"/>
                  </a:lnTo>
                  <a:lnTo>
                    <a:pt x="824834" y="1696141"/>
                  </a:lnTo>
                  <a:lnTo>
                    <a:pt x="872694" y="1712449"/>
                  </a:lnTo>
                  <a:lnTo>
                    <a:pt x="921612" y="1728242"/>
                  </a:lnTo>
                  <a:lnTo>
                    <a:pt x="971563" y="1743510"/>
                  </a:lnTo>
                  <a:lnTo>
                    <a:pt x="1022521" y="1758242"/>
                  </a:lnTo>
                  <a:lnTo>
                    <a:pt x="1074463" y="1772429"/>
                  </a:lnTo>
                  <a:lnTo>
                    <a:pt x="1127363" y="1786060"/>
                  </a:lnTo>
                  <a:lnTo>
                    <a:pt x="1181197" y="1799126"/>
                  </a:lnTo>
                  <a:lnTo>
                    <a:pt x="1235940" y="1811615"/>
                  </a:lnTo>
                  <a:lnTo>
                    <a:pt x="1291567" y="1823518"/>
                  </a:lnTo>
                  <a:lnTo>
                    <a:pt x="1348053" y="1834825"/>
                  </a:lnTo>
                  <a:lnTo>
                    <a:pt x="1405374" y="1845525"/>
                  </a:lnTo>
                  <a:lnTo>
                    <a:pt x="1463504" y="1855609"/>
                  </a:lnTo>
                  <a:lnTo>
                    <a:pt x="1522420" y="1865065"/>
                  </a:lnTo>
                  <a:lnTo>
                    <a:pt x="1582096" y="1873885"/>
                  </a:lnTo>
                  <a:lnTo>
                    <a:pt x="1642507" y="1882058"/>
                  </a:lnTo>
                  <a:lnTo>
                    <a:pt x="1703629" y="1889573"/>
                  </a:lnTo>
                  <a:lnTo>
                    <a:pt x="1765437" y="1896420"/>
                  </a:lnTo>
                  <a:lnTo>
                    <a:pt x="1827906" y="1902590"/>
                  </a:lnTo>
                  <a:lnTo>
                    <a:pt x="1891011" y="1908073"/>
                  </a:lnTo>
                  <a:lnTo>
                    <a:pt x="1954728" y="1912857"/>
                  </a:lnTo>
                  <a:lnTo>
                    <a:pt x="2019032" y="1916933"/>
                  </a:lnTo>
                  <a:lnTo>
                    <a:pt x="2083897" y="1920291"/>
                  </a:lnTo>
                  <a:lnTo>
                    <a:pt x="2149300" y="1922920"/>
                  </a:lnTo>
                  <a:lnTo>
                    <a:pt x="2215215" y="1924811"/>
                  </a:lnTo>
                  <a:lnTo>
                    <a:pt x="2281618" y="1925953"/>
                  </a:lnTo>
                  <a:lnTo>
                    <a:pt x="2348484" y="1926336"/>
                  </a:lnTo>
                  <a:lnTo>
                    <a:pt x="2415349" y="1925953"/>
                  </a:lnTo>
                  <a:lnTo>
                    <a:pt x="2481752" y="1924811"/>
                  </a:lnTo>
                  <a:lnTo>
                    <a:pt x="2547667" y="1922920"/>
                  </a:lnTo>
                  <a:lnTo>
                    <a:pt x="2613070" y="1920291"/>
                  </a:lnTo>
                  <a:lnTo>
                    <a:pt x="2677935" y="1916933"/>
                  </a:lnTo>
                  <a:lnTo>
                    <a:pt x="2742239" y="1912857"/>
                  </a:lnTo>
                  <a:lnTo>
                    <a:pt x="2805956" y="1908073"/>
                  </a:lnTo>
                  <a:lnTo>
                    <a:pt x="2869061" y="1902590"/>
                  </a:lnTo>
                  <a:lnTo>
                    <a:pt x="2931530" y="1896420"/>
                  </a:lnTo>
                  <a:lnTo>
                    <a:pt x="2993338" y="1889573"/>
                  </a:lnTo>
                  <a:lnTo>
                    <a:pt x="3054460" y="1882058"/>
                  </a:lnTo>
                  <a:lnTo>
                    <a:pt x="3114871" y="1873885"/>
                  </a:lnTo>
                  <a:lnTo>
                    <a:pt x="3174547" y="1865065"/>
                  </a:lnTo>
                  <a:lnTo>
                    <a:pt x="3233463" y="1855609"/>
                  </a:lnTo>
                  <a:lnTo>
                    <a:pt x="3291593" y="1845525"/>
                  </a:lnTo>
                  <a:lnTo>
                    <a:pt x="3348914" y="1834825"/>
                  </a:lnTo>
                  <a:lnTo>
                    <a:pt x="3405400" y="1823518"/>
                  </a:lnTo>
                  <a:lnTo>
                    <a:pt x="3461027" y="1811615"/>
                  </a:lnTo>
                  <a:lnTo>
                    <a:pt x="3515770" y="1799126"/>
                  </a:lnTo>
                  <a:lnTo>
                    <a:pt x="3569604" y="1786060"/>
                  </a:lnTo>
                  <a:lnTo>
                    <a:pt x="3622504" y="1772429"/>
                  </a:lnTo>
                  <a:lnTo>
                    <a:pt x="3674446" y="1758242"/>
                  </a:lnTo>
                  <a:lnTo>
                    <a:pt x="3725404" y="1743510"/>
                  </a:lnTo>
                  <a:lnTo>
                    <a:pt x="3775355" y="1728242"/>
                  </a:lnTo>
                  <a:lnTo>
                    <a:pt x="3824273" y="1712449"/>
                  </a:lnTo>
                  <a:lnTo>
                    <a:pt x="3872133" y="1696141"/>
                  </a:lnTo>
                  <a:lnTo>
                    <a:pt x="3918910" y="1679328"/>
                  </a:lnTo>
                  <a:lnTo>
                    <a:pt x="3964581" y="1662021"/>
                  </a:lnTo>
                  <a:lnTo>
                    <a:pt x="4009120" y="1644229"/>
                  </a:lnTo>
                  <a:lnTo>
                    <a:pt x="4052502" y="1625962"/>
                  </a:lnTo>
                  <a:lnTo>
                    <a:pt x="4094702" y="1607232"/>
                  </a:lnTo>
                  <a:lnTo>
                    <a:pt x="4135696" y="1588047"/>
                  </a:lnTo>
                  <a:lnTo>
                    <a:pt x="4175459" y="1568418"/>
                  </a:lnTo>
                  <a:lnTo>
                    <a:pt x="4213967" y="1548356"/>
                  </a:lnTo>
                  <a:lnTo>
                    <a:pt x="4251194" y="1527870"/>
                  </a:lnTo>
                  <a:lnTo>
                    <a:pt x="4287115" y="1506971"/>
                  </a:lnTo>
                  <a:lnTo>
                    <a:pt x="4321706" y="1485668"/>
                  </a:lnTo>
                  <a:lnTo>
                    <a:pt x="4354942" y="1463972"/>
                  </a:lnTo>
                  <a:lnTo>
                    <a:pt x="4386799" y="1441894"/>
                  </a:lnTo>
                  <a:lnTo>
                    <a:pt x="4446274" y="1396629"/>
                  </a:lnTo>
                  <a:lnTo>
                    <a:pt x="4499932" y="1349954"/>
                  </a:lnTo>
                  <a:lnTo>
                    <a:pt x="4547576" y="1301951"/>
                  </a:lnTo>
                  <a:lnTo>
                    <a:pt x="4589007" y="1252701"/>
                  </a:lnTo>
                  <a:lnTo>
                    <a:pt x="4624028" y="1202285"/>
                  </a:lnTo>
                  <a:lnTo>
                    <a:pt x="4652439" y="1150784"/>
                  </a:lnTo>
                  <a:lnTo>
                    <a:pt x="4674042" y="1098281"/>
                  </a:lnTo>
                  <a:lnTo>
                    <a:pt x="4688640" y="1044856"/>
                  </a:lnTo>
                  <a:lnTo>
                    <a:pt x="4696034" y="990590"/>
                  </a:lnTo>
                  <a:lnTo>
                    <a:pt x="4696968" y="963167"/>
                  </a:lnTo>
                  <a:lnTo>
                    <a:pt x="4696034" y="935742"/>
                  </a:lnTo>
                  <a:lnTo>
                    <a:pt x="4688640" y="881470"/>
                  </a:lnTo>
                  <a:lnTo>
                    <a:pt x="4674042" y="828040"/>
                  </a:lnTo>
                  <a:lnTo>
                    <a:pt x="4652439" y="775533"/>
                  </a:lnTo>
                  <a:lnTo>
                    <a:pt x="4624028" y="724029"/>
                  </a:lnTo>
                  <a:lnTo>
                    <a:pt x="4589007" y="673611"/>
                  </a:lnTo>
                  <a:lnTo>
                    <a:pt x="4547576" y="624359"/>
                  </a:lnTo>
                  <a:lnTo>
                    <a:pt x="4499932" y="576354"/>
                  </a:lnTo>
                  <a:lnTo>
                    <a:pt x="4446274" y="529678"/>
                  </a:lnTo>
                  <a:lnTo>
                    <a:pt x="4386799" y="484413"/>
                  </a:lnTo>
                  <a:lnTo>
                    <a:pt x="4354942" y="462334"/>
                  </a:lnTo>
                  <a:lnTo>
                    <a:pt x="4321706" y="440639"/>
                  </a:lnTo>
                  <a:lnTo>
                    <a:pt x="4287115" y="419337"/>
                  </a:lnTo>
                  <a:lnTo>
                    <a:pt x="4251194" y="398438"/>
                  </a:lnTo>
                  <a:lnTo>
                    <a:pt x="4213967" y="377952"/>
                  </a:lnTo>
                  <a:lnTo>
                    <a:pt x="4175459" y="357890"/>
                  </a:lnTo>
                  <a:lnTo>
                    <a:pt x="4135696" y="338262"/>
                  </a:lnTo>
                  <a:lnTo>
                    <a:pt x="4094702" y="319078"/>
                  </a:lnTo>
                  <a:lnTo>
                    <a:pt x="4052502" y="300348"/>
                  </a:lnTo>
                  <a:lnTo>
                    <a:pt x="4009120" y="282082"/>
                  </a:lnTo>
                  <a:lnTo>
                    <a:pt x="3964581" y="264291"/>
                  </a:lnTo>
                  <a:lnTo>
                    <a:pt x="3918910" y="246984"/>
                  </a:lnTo>
                  <a:lnTo>
                    <a:pt x="3872133" y="230173"/>
                  </a:lnTo>
                  <a:lnTo>
                    <a:pt x="3824273" y="213866"/>
                  </a:lnTo>
                  <a:lnTo>
                    <a:pt x="3775355" y="198074"/>
                  </a:lnTo>
                  <a:lnTo>
                    <a:pt x="3725404" y="182807"/>
                  </a:lnTo>
                  <a:lnTo>
                    <a:pt x="3674446" y="168076"/>
                  </a:lnTo>
                  <a:lnTo>
                    <a:pt x="3622504" y="153890"/>
                  </a:lnTo>
                  <a:lnTo>
                    <a:pt x="3569604" y="140260"/>
                  </a:lnTo>
                  <a:lnTo>
                    <a:pt x="3515770" y="127196"/>
                  </a:lnTo>
                  <a:lnTo>
                    <a:pt x="3461027" y="114707"/>
                  </a:lnTo>
                  <a:lnTo>
                    <a:pt x="3405400" y="102805"/>
                  </a:lnTo>
                  <a:lnTo>
                    <a:pt x="3348914" y="91500"/>
                  </a:lnTo>
                  <a:lnTo>
                    <a:pt x="3291593" y="80801"/>
                  </a:lnTo>
                  <a:lnTo>
                    <a:pt x="3233463" y="70718"/>
                  </a:lnTo>
                  <a:lnTo>
                    <a:pt x="3174547" y="61262"/>
                  </a:lnTo>
                  <a:lnTo>
                    <a:pt x="3114871" y="52444"/>
                  </a:lnTo>
                  <a:lnTo>
                    <a:pt x="3054460" y="44272"/>
                  </a:lnTo>
                  <a:lnTo>
                    <a:pt x="2993338" y="36758"/>
                  </a:lnTo>
                  <a:lnTo>
                    <a:pt x="2931530" y="29911"/>
                  </a:lnTo>
                  <a:lnTo>
                    <a:pt x="2869061" y="23741"/>
                  </a:lnTo>
                  <a:lnTo>
                    <a:pt x="2805956" y="18260"/>
                  </a:lnTo>
                  <a:lnTo>
                    <a:pt x="2742239" y="13476"/>
                  </a:lnTo>
                  <a:lnTo>
                    <a:pt x="2677935" y="9401"/>
                  </a:lnTo>
                  <a:lnTo>
                    <a:pt x="2613070" y="6043"/>
                  </a:lnTo>
                  <a:lnTo>
                    <a:pt x="2547667" y="3414"/>
                  </a:lnTo>
                  <a:lnTo>
                    <a:pt x="2481752" y="1524"/>
                  </a:lnTo>
                  <a:lnTo>
                    <a:pt x="2415349" y="382"/>
                  </a:lnTo>
                  <a:lnTo>
                    <a:pt x="2348484" y="0"/>
                  </a:lnTo>
                  <a:close/>
                </a:path>
              </a:pathLst>
            </a:custGeom>
            <a:solidFill>
              <a:srgbClr val="66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88564" y="4783836"/>
              <a:ext cx="4697095" cy="1926589"/>
            </a:xfrm>
            <a:custGeom>
              <a:avLst/>
              <a:gdLst/>
              <a:ahLst/>
              <a:cxnLst/>
              <a:rect l="l" t="t" r="r" b="b"/>
              <a:pathLst>
                <a:path w="4697095" h="1926590">
                  <a:moveTo>
                    <a:pt x="0" y="963167"/>
                  </a:moveTo>
                  <a:lnTo>
                    <a:pt x="3717" y="908506"/>
                  </a:lnTo>
                  <a:lnTo>
                    <a:pt x="14738" y="854645"/>
                  </a:lnTo>
                  <a:lnTo>
                    <a:pt x="32863" y="801666"/>
                  </a:lnTo>
                  <a:lnTo>
                    <a:pt x="57895" y="749650"/>
                  </a:lnTo>
                  <a:lnTo>
                    <a:pt x="89636" y="698679"/>
                  </a:lnTo>
                  <a:lnTo>
                    <a:pt x="127886" y="648834"/>
                  </a:lnTo>
                  <a:lnTo>
                    <a:pt x="172449" y="600195"/>
                  </a:lnTo>
                  <a:lnTo>
                    <a:pt x="223125" y="552845"/>
                  </a:lnTo>
                  <a:lnTo>
                    <a:pt x="279716" y="506864"/>
                  </a:lnTo>
                  <a:lnTo>
                    <a:pt x="342025" y="462334"/>
                  </a:lnTo>
                  <a:lnTo>
                    <a:pt x="375261" y="440639"/>
                  </a:lnTo>
                  <a:lnTo>
                    <a:pt x="409852" y="419337"/>
                  </a:lnTo>
                  <a:lnTo>
                    <a:pt x="445773" y="398438"/>
                  </a:lnTo>
                  <a:lnTo>
                    <a:pt x="483000" y="377952"/>
                  </a:lnTo>
                  <a:lnTo>
                    <a:pt x="521508" y="357890"/>
                  </a:lnTo>
                  <a:lnTo>
                    <a:pt x="561271" y="338262"/>
                  </a:lnTo>
                  <a:lnTo>
                    <a:pt x="602265" y="319078"/>
                  </a:lnTo>
                  <a:lnTo>
                    <a:pt x="644465" y="300348"/>
                  </a:lnTo>
                  <a:lnTo>
                    <a:pt x="687847" y="282082"/>
                  </a:lnTo>
                  <a:lnTo>
                    <a:pt x="732386" y="264291"/>
                  </a:lnTo>
                  <a:lnTo>
                    <a:pt x="778057" y="246984"/>
                  </a:lnTo>
                  <a:lnTo>
                    <a:pt x="824834" y="230173"/>
                  </a:lnTo>
                  <a:lnTo>
                    <a:pt x="872694" y="213866"/>
                  </a:lnTo>
                  <a:lnTo>
                    <a:pt x="921612" y="198074"/>
                  </a:lnTo>
                  <a:lnTo>
                    <a:pt x="971563" y="182807"/>
                  </a:lnTo>
                  <a:lnTo>
                    <a:pt x="1022521" y="168076"/>
                  </a:lnTo>
                  <a:lnTo>
                    <a:pt x="1074463" y="153890"/>
                  </a:lnTo>
                  <a:lnTo>
                    <a:pt x="1127363" y="140260"/>
                  </a:lnTo>
                  <a:lnTo>
                    <a:pt x="1181197" y="127196"/>
                  </a:lnTo>
                  <a:lnTo>
                    <a:pt x="1235940" y="114707"/>
                  </a:lnTo>
                  <a:lnTo>
                    <a:pt x="1291567" y="102805"/>
                  </a:lnTo>
                  <a:lnTo>
                    <a:pt x="1348053" y="91500"/>
                  </a:lnTo>
                  <a:lnTo>
                    <a:pt x="1405374" y="80801"/>
                  </a:lnTo>
                  <a:lnTo>
                    <a:pt x="1463504" y="70718"/>
                  </a:lnTo>
                  <a:lnTo>
                    <a:pt x="1522420" y="61262"/>
                  </a:lnTo>
                  <a:lnTo>
                    <a:pt x="1582096" y="52444"/>
                  </a:lnTo>
                  <a:lnTo>
                    <a:pt x="1642507" y="44272"/>
                  </a:lnTo>
                  <a:lnTo>
                    <a:pt x="1703629" y="36758"/>
                  </a:lnTo>
                  <a:lnTo>
                    <a:pt x="1765437" y="29911"/>
                  </a:lnTo>
                  <a:lnTo>
                    <a:pt x="1827906" y="23741"/>
                  </a:lnTo>
                  <a:lnTo>
                    <a:pt x="1891011" y="18260"/>
                  </a:lnTo>
                  <a:lnTo>
                    <a:pt x="1954728" y="13476"/>
                  </a:lnTo>
                  <a:lnTo>
                    <a:pt x="2019032" y="9401"/>
                  </a:lnTo>
                  <a:lnTo>
                    <a:pt x="2083897" y="6043"/>
                  </a:lnTo>
                  <a:lnTo>
                    <a:pt x="2149300" y="3414"/>
                  </a:lnTo>
                  <a:lnTo>
                    <a:pt x="2215215" y="1524"/>
                  </a:lnTo>
                  <a:lnTo>
                    <a:pt x="2281618" y="382"/>
                  </a:lnTo>
                  <a:lnTo>
                    <a:pt x="2348484" y="0"/>
                  </a:lnTo>
                  <a:lnTo>
                    <a:pt x="2415349" y="382"/>
                  </a:lnTo>
                  <a:lnTo>
                    <a:pt x="2481752" y="1524"/>
                  </a:lnTo>
                  <a:lnTo>
                    <a:pt x="2547667" y="3414"/>
                  </a:lnTo>
                  <a:lnTo>
                    <a:pt x="2613070" y="6043"/>
                  </a:lnTo>
                  <a:lnTo>
                    <a:pt x="2677935" y="9401"/>
                  </a:lnTo>
                  <a:lnTo>
                    <a:pt x="2742239" y="13476"/>
                  </a:lnTo>
                  <a:lnTo>
                    <a:pt x="2805956" y="18260"/>
                  </a:lnTo>
                  <a:lnTo>
                    <a:pt x="2869061" y="23741"/>
                  </a:lnTo>
                  <a:lnTo>
                    <a:pt x="2931530" y="29911"/>
                  </a:lnTo>
                  <a:lnTo>
                    <a:pt x="2993338" y="36758"/>
                  </a:lnTo>
                  <a:lnTo>
                    <a:pt x="3054460" y="44272"/>
                  </a:lnTo>
                  <a:lnTo>
                    <a:pt x="3114871" y="52444"/>
                  </a:lnTo>
                  <a:lnTo>
                    <a:pt x="3174547" y="61262"/>
                  </a:lnTo>
                  <a:lnTo>
                    <a:pt x="3233463" y="70718"/>
                  </a:lnTo>
                  <a:lnTo>
                    <a:pt x="3291593" y="80801"/>
                  </a:lnTo>
                  <a:lnTo>
                    <a:pt x="3348914" y="91500"/>
                  </a:lnTo>
                  <a:lnTo>
                    <a:pt x="3405400" y="102805"/>
                  </a:lnTo>
                  <a:lnTo>
                    <a:pt x="3461027" y="114707"/>
                  </a:lnTo>
                  <a:lnTo>
                    <a:pt x="3515770" y="127196"/>
                  </a:lnTo>
                  <a:lnTo>
                    <a:pt x="3569604" y="140260"/>
                  </a:lnTo>
                  <a:lnTo>
                    <a:pt x="3622504" y="153890"/>
                  </a:lnTo>
                  <a:lnTo>
                    <a:pt x="3674446" y="168076"/>
                  </a:lnTo>
                  <a:lnTo>
                    <a:pt x="3725404" y="182807"/>
                  </a:lnTo>
                  <a:lnTo>
                    <a:pt x="3775355" y="198074"/>
                  </a:lnTo>
                  <a:lnTo>
                    <a:pt x="3824273" y="213866"/>
                  </a:lnTo>
                  <a:lnTo>
                    <a:pt x="3872133" y="230173"/>
                  </a:lnTo>
                  <a:lnTo>
                    <a:pt x="3918910" y="246984"/>
                  </a:lnTo>
                  <a:lnTo>
                    <a:pt x="3964581" y="264291"/>
                  </a:lnTo>
                  <a:lnTo>
                    <a:pt x="4009120" y="282082"/>
                  </a:lnTo>
                  <a:lnTo>
                    <a:pt x="4052502" y="300348"/>
                  </a:lnTo>
                  <a:lnTo>
                    <a:pt x="4094702" y="319078"/>
                  </a:lnTo>
                  <a:lnTo>
                    <a:pt x="4135696" y="338262"/>
                  </a:lnTo>
                  <a:lnTo>
                    <a:pt x="4175459" y="357890"/>
                  </a:lnTo>
                  <a:lnTo>
                    <a:pt x="4213967" y="377952"/>
                  </a:lnTo>
                  <a:lnTo>
                    <a:pt x="4251194" y="398438"/>
                  </a:lnTo>
                  <a:lnTo>
                    <a:pt x="4287115" y="419337"/>
                  </a:lnTo>
                  <a:lnTo>
                    <a:pt x="4321706" y="440639"/>
                  </a:lnTo>
                  <a:lnTo>
                    <a:pt x="4354942" y="462334"/>
                  </a:lnTo>
                  <a:lnTo>
                    <a:pt x="4386799" y="484413"/>
                  </a:lnTo>
                  <a:lnTo>
                    <a:pt x="4446274" y="529678"/>
                  </a:lnTo>
                  <a:lnTo>
                    <a:pt x="4499932" y="576354"/>
                  </a:lnTo>
                  <a:lnTo>
                    <a:pt x="4547576" y="624359"/>
                  </a:lnTo>
                  <a:lnTo>
                    <a:pt x="4589007" y="673611"/>
                  </a:lnTo>
                  <a:lnTo>
                    <a:pt x="4624028" y="724029"/>
                  </a:lnTo>
                  <a:lnTo>
                    <a:pt x="4652439" y="775533"/>
                  </a:lnTo>
                  <a:lnTo>
                    <a:pt x="4674042" y="828040"/>
                  </a:lnTo>
                  <a:lnTo>
                    <a:pt x="4688640" y="881470"/>
                  </a:lnTo>
                  <a:lnTo>
                    <a:pt x="4696034" y="935742"/>
                  </a:lnTo>
                  <a:lnTo>
                    <a:pt x="4696968" y="963167"/>
                  </a:lnTo>
                  <a:lnTo>
                    <a:pt x="4696034" y="990590"/>
                  </a:lnTo>
                  <a:lnTo>
                    <a:pt x="4688640" y="1044856"/>
                  </a:lnTo>
                  <a:lnTo>
                    <a:pt x="4674042" y="1098281"/>
                  </a:lnTo>
                  <a:lnTo>
                    <a:pt x="4652439" y="1150784"/>
                  </a:lnTo>
                  <a:lnTo>
                    <a:pt x="4624028" y="1202285"/>
                  </a:lnTo>
                  <a:lnTo>
                    <a:pt x="4589007" y="1252701"/>
                  </a:lnTo>
                  <a:lnTo>
                    <a:pt x="4547576" y="1301951"/>
                  </a:lnTo>
                  <a:lnTo>
                    <a:pt x="4499932" y="1349954"/>
                  </a:lnTo>
                  <a:lnTo>
                    <a:pt x="4446274" y="1396629"/>
                  </a:lnTo>
                  <a:lnTo>
                    <a:pt x="4386799" y="1441894"/>
                  </a:lnTo>
                  <a:lnTo>
                    <a:pt x="4354942" y="1463972"/>
                  </a:lnTo>
                  <a:lnTo>
                    <a:pt x="4321706" y="1485668"/>
                  </a:lnTo>
                  <a:lnTo>
                    <a:pt x="4287115" y="1506971"/>
                  </a:lnTo>
                  <a:lnTo>
                    <a:pt x="4251194" y="1527870"/>
                  </a:lnTo>
                  <a:lnTo>
                    <a:pt x="4213967" y="1548356"/>
                  </a:lnTo>
                  <a:lnTo>
                    <a:pt x="4175459" y="1568418"/>
                  </a:lnTo>
                  <a:lnTo>
                    <a:pt x="4135696" y="1588047"/>
                  </a:lnTo>
                  <a:lnTo>
                    <a:pt x="4094702" y="1607232"/>
                  </a:lnTo>
                  <a:lnTo>
                    <a:pt x="4052502" y="1625962"/>
                  </a:lnTo>
                  <a:lnTo>
                    <a:pt x="4009120" y="1644229"/>
                  </a:lnTo>
                  <a:lnTo>
                    <a:pt x="3964581" y="1662021"/>
                  </a:lnTo>
                  <a:lnTo>
                    <a:pt x="3918910" y="1679328"/>
                  </a:lnTo>
                  <a:lnTo>
                    <a:pt x="3872133" y="1696141"/>
                  </a:lnTo>
                  <a:lnTo>
                    <a:pt x="3824273" y="1712449"/>
                  </a:lnTo>
                  <a:lnTo>
                    <a:pt x="3775355" y="1728242"/>
                  </a:lnTo>
                  <a:lnTo>
                    <a:pt x="3725404" y="1743510"/>
                  </a:lnTo>
                  <a:lnTo>
                    <a:pt x="3674446" y="1758242"/>
                  </a:lnTo>
                  <a:lnTo>
                    <a:pt x="3622504" y="1772429"/>
                  </a:lnTo>
                  <a:lnTo>
                    <a:pt x="3569604" y="1786060"/>
                  </a:lnTo>
                  <a:lnTo>
                    <a:pt x="3515770" y="1799126"/>
                  </a:lnTo>
                  <a:lnTo>
                    <a:pt x="3461027" y="1811615"/>
                  </a:lnTo>
                  <a:lnTo>
                    <a:pt x="3405400" y="1823518"/>
                  </a:lnTo>
                  <a:lnTo>
                    <a:pt x="3348914" y="1834825"/>
                  </a:lnTo>
                  <a:lnTo>
                    <a:pt x="3291593" y="1845525"/>
                  </a:lnTo>
                  <a:lnTo>
                    <a:pt x="3233463" y="1855609"/>
                  </a:lnTo>
                  <a:lnTo>
                    <a:pt x="3174547" y="1865065"/>
                  </a:lnTo>
                  <a:lnTo>
                    <a:pt x="3114871" y="1873885"/>
                  </a:lnTo>
                  <a:lnTo>
                    <a:pt x="3054460" y="1882058"/>
                  </a:lnTo>
                  <a:lnTo>
                    <a:pt x="2993338" y="1889573"/>
                  </a:lnTo>
                  <a:lnTo>
                    <a:pt x="2931530" y="1896420"/>
                  </a:lnTo>
                  <a:lnTo>
                    <a:pt x="2869061" y="1902590"/>
                  </a:lnTo>
                  <a:lnTo>
                    <a:pt x="2805956" y="1908073"/>
                  </a:lnTo>
                  <a:lnTo>
                    <a:pt x="2742239" y="1912857"/>
                  </a:lnTo>
                  <a:lnTo>
                    <a:pt x="2677935" y="1916933"/>
                  </a:lnTo>
                  <a:lnTo>
                    <a:pt x="2613070" y="1920291"/>
                  </a:lnTo>
                  <a:lnTo>
                    <a:pt x="2547667" y="1922920"/>
                  </a:lnTo>
                  <a:lnTo>
                    <a:pt x="2481752" y="1924811"/>
                  </a:lnTo>
                  <a:lnTo>
                    <a:pt x="2415349" y="1925953"/>
                  </a:lnTo>
                  <a:lnTo>
                    <a:pt x="2348484" y="1926336"/>
                  </a:lnTo>
                  <a:lnTo>
                    <a:pt x="2281618" y="1925953"/>
                  </a:lnTo>
                  <a:lnTo>
                    <a:pt x="2215215" y="1924811"/>
                  </a:lnTo>
                  <a:lnTo>
                    <a:pt x="2149300" y="1922920"/>
                  </a:lnTo>
                  <a:lnTo>
                    <a:pt x="2083897" y="1920291"/>
                  </a:lnTo>
                  <a:lnTo>
                    <a:pt x="2019032" y="1916933"/>
                  </a:lnTo>
                  <a:lnTo>
                    <a:pt x="1954728" y="1912857"/>
                  </a:lnTo>
                  <a:lnTo>
                    <a:pt x="1891011" y="1908073"/>
                  </a:lnTo>
                  <a:lnTo>
                    <a:pt x="1827906" y="1902590"/>
                  </a:lnTo>
                  <a:lnTo>
                    <a:pt x="1765437" y="1896420"/>
                  </a:lnTo>
                  <a:lnTo>
                    <a:pt x="1703629" y="1889573"/>
                  </a:lnTo>
                  <a:lnTo>
                    <a:pt x="1642507" y="1882058"/>
                  </a:lnTo>
                  <a:lnTo>
                    <a:pt x="1582096" y="1873885"/>
                  </a:lnTo>
                  <a:lnTo>
                    <a:pt x="1522420" y="1865065"/>
                  </a:lnTo>
                  <a:lnTo>
                    <a:pt x="1463504" y="1855609"/>
                  </a:lnTo>
                  <a:lnTo>
                    <a:pt x="1405374" y="1845525"/>
                  </a:lnTo>
                  <a:lnTo>
                    <a:pt x="1348053" y="1834825"/>
                  </a:lnTo>
                  <a:lnTo>
                    <a:pt x="1291567" y="1823518"/>
                  </a:lnTo>
                  <a:lnTo>
                    <a:pt x="1235940" y="1811615"/>
                  </a:lnTo>
                  <a:lnTo>
                    <a:pt x="1181197" y="1799126"/>
                  </a:lnTo>
                  <a:lnTo>
                    <a:pt x="1127363" y="1786060"/>
                  </a:lnTo>
                  <a:lnTo>
                    <a:pt x="1074463" y="1772429"/>
                  </a:lnTo>
                  <a:lnTo>
                    <a:pt x="1022521" y="1758242"/>
                  </a:lnTo>
                  <a:lnTo>
                    <a:pt x="971563" y="1743510"/>
                  </a:lnTo>
                  <a:lnTo>
                    <a:pt x="921612" y="1728242"/>
                  </a:lnTo>
                  <a:lnTo>
                    <a:pt x="872694" y="1712449"/>
                  </a:lnTo>
                  <a:lnTo>
                    <a:pt x="824834" y="1696141"/>
                  </a:lnTo>
                  <a:lnTo>
                    <a:pt x="778057" y="1679328"/>
                  </a:lnTo>
                  <a:lnTo>
                    <a:pt x="732386" y="1662021"/>
                  </a:lnTo>
                  <a:lnTo>
                    <a:pt x="687847" y="1644229"/>
                  </a:lnTo>
                  <a:lnTo>
                    <a:pt x="644465" y="1625962"/>
                  </a:lnTo>
                  <a:lnTo>
                    <a:pt x="602265" y="1607232"/>
                  </a:lnTo>
                  <a:lnTo>
                    <a:pt x="561271" y="1588047"/>
                  </a:lnTo>
                  <a:lnTo>
                    <a:pt x="521508" y="1568418"/>
                  </a:lnTo>
                  <a:lnTo>
                    <a:pt x="483000" y="1548356"/>
                  </a:lnTo>
                  <a:lnTo>
                    <a:pt x="445773" y="1527870"/>
                  </a:lnTo>
                  <a:lnTo>
                    <a:pt x="409852" y="1506971"/>
                  </a:lnTo>
                  <a:lnTo>
                    <a:pt x="375261" y="1485668"/>
                  </a:lnTo>
                  <a:lnTo>
                    <a:pt x="342025" y="1463972"/>
                  </a:lnTo>
                  <a:lnTo>
                    <a:pt x="310168" y="1441894"/>
                  </a:lnTo>
                  <a:lnTo>
                    <a:pt x="250693" y="1396629"/>
                  </a:lnTo>
                  <a:lnTo>
                    <a:pt x="197035" y="1349954"/>
                  </a:lnTo>
                  <a:lnTo>
                    <a:pt x="149391" y="1301951"/>
                  </a:lnTo>
                  <a:lnTo>
                    <a:pt x="107960" y="1252701"/>
                  </a:lnTo>
                  <a:lnTo>
                    <a:pt x="72939" y="1202285"/>
                  </a:lnTo>
                  <a:lnTo>
                    <a:pt x="44528" y="1150784"/>
                  </a:lnTo>
                  <a:lnTo>
                    <a:pt x="22925" y="1098281"/>
                  </a:lnTo>
                  <a:lnTo>
                    <a:pt x="8327" y="1044856"/>
                  </a:lnTo>
                  <a:lnTo>
                    <a:pt x="933" y="990590"/>
                  </a:lnTo>
                  <a:lnTo>
                    <a:pt x="0" y="9631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656457" y="5397804"/>
            <a:ext cx="33635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5" dirty="0">
                <a:solidFill>
                  <a:srgbClr val="FF33CC"/>
                </a:solidFill>
                <a:latin typeface="Calibri"/>
                <a:cs typeface="Calibri"/>
              </a:rPr>
              <a:t>окутуп</a:t>
            </a:r>
            <a:r>
              <a:rPr sz="4000" b="1" spc="-114" dirty="0">
                <a:solidFill>
                  <a:srgbClr val="FF33CC"/>
                </a:solidFill>
                <a:latin typeface="Calibri"/>
                <a:cs typeface="Calibri"/>
              </a:rPr>
              <a:t> </a:t>
            </a:r>
            <a:r>
              <a:rPr sz="4000" b="1" spc="5" dirty="0">
                <a:solidFill>
                  <a:srgbClr val="FF33CC"/>
                </a:solidFill>
                <a:latin typeface="Calibri"/>
                <a:cs typeface="Calibri"/>
              </a:rPr>
              <a:t>үйрөтөт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2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5366" y="339712"/>
            <a:ext cx="1685544" cy="2234183"/>
          </a:xfrm>
          <a:prstGeom prst="rect">
            <a:avLst/>
          </a:prstGeom>
        </p:spPr>
      </p:pic>
      <p:pic>
        <p:nvPicPr>
          <p:cNvPr id="2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22" y="858393"/>
            <a:ext cx="7020052" cy="4474464"/>
          </a:xfrm>
          <a:prstGeom prst="rect">
            <a:avLst/>
          </a:prstGeom>
        </p:spPr>
      </p:pic>
      <p:sp>
        <p:nvSpPr>
          <p:cNvPr id="25" name="object 5"/>
          <p:cNvSpPr txBox="1"/>
          <p:nvPr/>
        </p:nvSpPr>
        <p:spPr>
          <a:xfrm>
            <a:off x="567030" y="1277304"/>
            <a:ext cx="7777785" cy="165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1840">
              <a:lnSpc>
                <a:spcPct val="100000"/>
              </a:lnSpc>
              <a:spcBef>
                <a:spcPts val="105"/>
              </a:spcBef>
            </a:pPr>
            <a:r>
              <a:rPr sz="4000" b="1" spc="5" dirty="0">
                <a:solidFill>
                  <a:srgbClr val="FF33CC"/>
                </a:solidFill>
                <a:latin typeface="Calibri"/>
                <a:cs typeface="Calibri"/>
              </a:rPr>
              <a:t>ХИМ</a:t>
            </a:r>
            <a:r>
              <a:rPr sz="4000" b="1" spc="15" dirty="0">
                <a:solidFill>
                  <a:srgbClr val="FF33CC"/>
                </a:solidFill>
                <a:latin typeface="Calibri"/>
                <a:cs typeface="Calibri"/>
              </a:rPr>
              <a:t>И</a:t>
            </a:r>
            <a:r>
              <a:rPr sz="4000" b="1" dirty="0">
                <a:solidFill>
                  <a:srgbClr val="FF33CC"/>
                </a:solidFill>
                <a:latin typeface="Calibri"/>
                <a:cs typeface="Calibri"/>
              </a:rPr>
              <a:t>Я</a:t>
            </a:r>
            <a:endParaRPr sz="4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3600" b="1" spc="-15" dirty="0" smtClean="0">
                <a:solidFill>
                  <a:srgbClr val="FFFF00"/>
                </a:solidFill>
                <a:latin typeface="Calibri"/>
                <a:cs typeface="Calibri"/>
              </a:rPr>
              <a:t>З</a:t>
            </a:r>
            <a:r>
              <a:rPr sz="3600" b="1" spc="-15" dirty="0" err="1" smtClean="0">
                <a:solidFill>
                  <a:srgbClr val="FFFF00"/>
                </a:solidFill>
                <a:latin typeface="Calibri"/>
                <a:cs typeface="Calibri"/>
              </a:rPr>
              <a:t>аттар</a:t>
            </a:r>
            <a:r>
              <a:rPr lang="ru-RU" sz="3600" b="1" spc="-15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lang="ru-RU" sz="3600" b="1" spc="-15" dirty="0" err="1" smtClean="0">
                <a:solidFill>
                  <a:srgbClr val="FFFF00"/>
                </a:solidFill>
                <a:latin typeface="Calibri"/>
                <a:cs typeface="Calibri"/>
              </a:rPr>
              <a:t>курамы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6" name="object 6"/>
          <p:cNvSpPr txBox="1"/>
          <p:nvPr/>
        </p:nvSpPr>
        <p:spPr>
          <a:xfrm>
            <a:off x="3886580" y="3225026"/>
            <a:ext cx="2204720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18745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FF33CC"/>
                </a:solidFill>
                <a:latin typeface="Calibri"/>
                <a:cs typeface="Calibri"/>
              </a:rPr>
              <a:t>заттардын </a:t>
            </a:r>
            <a:r>
              <a:rPr sz="3200" b="1" spc="-5" dirty="0">
                <a:solidFill>
                  <a:srgbClr val="FF33CC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FF33CC"/>
                </a:solidFill>
                <a:latin typeface="Calibri"/>
                <a:cs typeface="Calibri"/>
              </a:rPr>
              <a:t>к</a:t>
            </a:r>
            <a:r>
              <a:rPr sz="3200" b="1" spc="-5" dirty="0">
                <a:solidFill>
                  <a:srgbClr val="FF33CC"/>
                </a:solidFill>
                <a:latin typeface="Calibri"/>
                <a:cs typeface="Calibri"/>
              </a:rPr>
              <a:t>а</a:t>
            </a:r>
            <a:r>
              <a:rPr sz="3200" b="1" spc="5" dirty="0">
                <a:solidFill>
                  <a:srgbClr val="FF33CC"/>
                </a:solidFill>
                <a:latin typeface="Calibri"/>
                <a:cs typeface="Calibri"/>
              </a:rPr>
              <a:t>с</a:t>
            </a:r>
            <a:r>
              <a:rPr sz="3200" b="1" spc="-5" dirty="0">
                <a:solidFill>
                  <a:srgbClr val="FF33CC"/>
                </a:solidFill>
                <a:latin typeface="Calibri"/>
                <a:cs typeface="Calibri"/>
              </a:rPr>
              <a:t>иет</a:t>
            </a:r>
            <a:r>
              <a:rPr sz="3200" b="1" spc="-30" dirty="0">
                <a:solidFill>
                  <a:srgbClr val="FF33CC"/>
                </a:solidFill>
                <a:latin typeface="Calibri"/>
                <a:cs typeface="Calibri"/>
              </a:rPr>
              <a:t>т</a:t>
            </a:r>
            <a:r>
              <a:rPr sz="3200" b="1" spc="-10" dirty="0">
                <a:solidFill>
                  <a:srgbClr val="FF33CC"/>
                </a:solidFill>
                <a:latin typeface="Calibri"/>
                <a:cs typeface="Calibri"/>
              </a:rPr>
              <a:t>е</a:t>
            </a:r>
            <a:r>
              <a:rPr sz="3200" b="1" spc="-20" dirty="0">
                <a:solidFill>
                  <a:srgbClr val="FF33CC"/>
                </a:solidFill>
                <a:latin typeface="Calibri"/>
                <a:cs typeface="Calibri"/>
              </a:rPr>
              <a:t>р</a:t>
            </a:r>
            <a:r>
              <a:rPr sz="3200" b="1" spc="-5" dirty="0">
                <a:solidFill>
                  <a:srgbClr val="FF33CC"/>
                </a:solidFill>
                <a:latin typeface="Calibri"/>
                <a:cs typeface="Calibri"/>
              </a:rPr>
              <a:t>ин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835862" y="4282123"/>
            <a:ext cx="228917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8419" algn="ctr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9933FF"/>
                </a:solidFill>
                <a:latin typeface="Calibri"/>
                <a:cs typeface="Calibri"/>
              </a:rPr>
              <a:t>Заттардын</a:t>
            </a:r>
            <a:endParaRPr sz="2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9933FF"/>
                </a:solidFill>
                <a:latin typeface="Calibri"/>
                <a:cs typeface="Calibri"/>
              </a:rPr>
              <a:t>айланууларын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87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7679"/>
            <a:ext cx="8073745" cy="5539978"/>
          </a:xfrm>
        </p:spPr>
        <p:txBody>
          <a:bodyPr/>
          <a:lstStyle/>
          <a:p>
            <a:pPr algn="ctr"/>
            <a:r>
              <a:rPr lang="ky-KG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ky-KG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Химиялык билим берүүнүн сапатын жогорулатуунун жолдору </a:t>
            </a:r>
            <a:r>
              <a:rPr lang="ky-KG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y-KG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y-KG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y-KG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y-KG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y-KG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y-KG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y-KG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267" y="1325674"/>
            <a:ext cx="8561070" cy="3385542"/>
          </a:xfrm>
        </p:spPr>
        <p:txBody>
          <a:bodyPr/>
          <a:lstStyle/>
          <a:p>
            <a:pPr marL="514350" indent="-514350" algn="ctr">
              <a:buAutoNum type="arabicPeriod"/>
            </a:pPr>
            <a:r>
              <a:rPr lang="ky-KG" sz="4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Мазмунун модернизациялоо</a:t>
            </a:r>
          </a:p>
          <a:p>
            <a:pPr marL="514350" indent="-514350" algn="ctr">
              <a:buAutoNum type="arabicPeriod"/>
            </a:pPr>
            <a:r>
              <a:rPr lang="ky-KG" sz="4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Сапаттуу окуу китеби </a:t>
            </a:r>
          </a:p>
          <a:p>
            <a:pPr algn="ctr"/>
            <a:r>
              <a:rPr lang="ky-KG" sz="4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ky-KG" sz="4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3. Санариптик технология </a:t>
            </a:r>
          </a:p>
          <a:p>
            <a:pPr algn="ctr"/>
            <a:r>
              <a:rPr lang="ky-KG" sz="4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</a:t>
            </a:r>
            <a:r>
              <a:rPr lang="en-US" sz="4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STEM </a:t>
            </a:r>
            <a:r>
              <a:rPr lang="ky-KG" sz="4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дик мамиле </a:t>
            </a:r>
          </a:p>
          <a:p>
            <a:pPr algn="ctr"/>
            <a:endParaRPr lang="ru-RU" sz="44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2057</TotalTime>
  <Words>1151</Words>
  <Application>Microsoft Office PowerPoint</Application>
  <PresentationFormat>Экран (4:3)</PresentationFormat>
  <Paragraphs>156</Paragraphs>
  <Slides>27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Arial MT</vt:lpstr>
      <vt:lpstr>Calibri</vt:lpstr>
      <vt:lpstr>Roboto</vt:lpstr>
      <vt:lpstr>Times New Roman</vt:lpstr>
      <vt:lpstr>Office Theme</vt:lpstr>
      <vt:lpstr> </vt:lpstr>
      <vt:lpstr>Презентация PowerPoint</vt:lpstr>
      <vt:lpstr>ТЕМА:  Заманбап билим берүү мейкиндигинде химиялык билим берүүнүн сапатын жогорулатуунун жолдору  </vt:lpstr>
      <vt:lpstr>2021-2040-жылдары Кыргыз Республикасында  билим берүүнү өнүктүрүү программасынын негизги үч милдети</vt:lpstr>
      <vt:lpstr>Сапаттуу билим деген эмне?</vt:lpstr>
      <vt:lpstr>Билим берүүнүн сапатын жогорулатуунун натыйжасы </vt:lpstr>
      <vt:lpstr>Өсүп келе жаткан жаңы муун кандай болууга тийиш ? </vt:lpstr>
      <vt:lpstr>Химия эмнени окутат?</vt:lpstr>
      <vt:lpstr>    Химиялык билим берүүнүн сапатын жогорулатуунун жолдору             </vt:lpstr>
      <vt:lpstr>ХИМИЯЛЫК БИЛИМ БЕРҮҮНҮН МАЗМУНУН  МОДЕРНИЗАЦИЯЛОО ОМК </vt:lpstr>
      <vt:lpstr>Химия предмети  боюнча 8-11 класстар үчүн окуу-методикалык комплексинин структурасы           .</vt:lpstr>
      <vt:lpstr>              Кошумча окуу куралдар</vt:lpstr>
      <vt:lpstr>Сапаттуу окуу китеби - сапаттуу билим берүүнүн булагы.   </vt:lpstr>
      <vt:lpstr>Сапаттуу окуу китеби-сапаттуу билим берүүнун булагы</vt:lpstr>
      <vt:lpstr>2022/2023 окуу жылы үчүн  ХИМИЯ ОКУУ КИТЕПТЕРИ Химия 8 (кыргыз,орус, өзбек тилиндеги мектептер үчүн)</vt:lpstr>
      <vt:lpstr>Презентация PowerPoint</vt:lpstr>
      <vt:lpstr>Химиялык эксперимент методун колдонуу</vt:lpstr>
      <vt:lpstr>Санариптик технологияларды колдонуу  </vt:lpstr>
      <vt:lpstr>Санариптик технологияны колдонуу тажрыйбасы   </vt:lpstr>
      <vt:lpstr>Презентация PowerPoint</vt:lpstr>
      <vt:lpstr>Презентация PowerPoint</vt:lpstr>
      <vt:lpstr>Презентация PowerPoint</vt:lpstr>
      <vt:lpstr>Химия мугалимдеринин кеңешмесинде төмөнкү маселелерди талкуулоо</vt:lpstr>
      <vt:lpstr>2022/2023 окуу жылында боюнча колдо-нууга сунуш кылынуучу нормативдик документтер  </vt:lpstr>
      <vt:lpstr>2022-2023 окуу жылы үчүн  Окуу китептер</vt:lpstr>
      <vt:lpstr>Окуу-методикалык колдонмолор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Home</cp:lastModifiedBy>
  <cp:revision>262</cp:revision>
  <dcterms:created xsi:type="dcterms:W3CDTF">2021-08-19T05:49:46Z</dcterms:created>
  <dcterms:modified xsi:type="dcterms:W3CDTF">2022-08-23T11:52:45Z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2021-08-19T00:00:00Z</vt:filetime>
  </property>
</Properties>
</file>